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
      <p:font typeface="Press Start 2P"/>
      <p:regular r:id="rId32"/>
    </p:embeddedFont>
    <p:embeddedFont>
      <p:font typeface="Fira Sans Condensed Medium"/>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FiraSansCondensedMedium-regular.fntdata"/><Relationship Id="rId10" Type="http://schemas.openxmlformats.org/officeDocument/2006/relationships/slide" Target="slides/slide5.xml"/><Relationship Id="rId32" Type="http://schemas.openxmlformats.org/officeDocument/2006/relationships/font" Target="fonts/PressStart2P-regular.fntdata"/><Relationship Id="rId13" Type="http://schemas.openxmlformats.org/officeDocument/2006/relationships/slide" Target="slides/slide8.xml"/><Relationship Id="rId35" Type="http://schemas.openxmlformats.org/officeDocument/2006/relationships/font" Target="fonts/FiraSansCondensedMedium-italic.fntdata"/><Relationship Id="rId12" Type="http://schemas.openxmlformats.org/officeDocument/2006/relationships/slide" Target="slides/slide7.xml"/><Relationship Id="rId34" Type="http://schemas.openxmlformats.org/officeDocument/2006/relationships/font" Target="fonts/FiraSansCondensedMedium-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FiraSansCondensedMedium-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8d11180705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8d11180705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8d1118070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8d1118070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8d111807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8d111807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hot encoding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how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8d111807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8d111807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output only with single parameter as a label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8d111807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8d111807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D3B49"/>
                </a:solidFill>
                <a:highlight>
                  <a:srgbClr val="FFFFFF"/>
                </a:highlight>
                <a:latin typeface="Times New Roman"/>
                <a:ea typeface="Times New Roman"/>
                <a:cs typeface="Times New Roman"/>
                <a:sym typeface="Times New Roman"/>
              </a:rPr>
              <a:t>ProGAN paper suggests first training the generator and discriminator on low-resolution images of, say, 4 × 4 pixels and then incrementally adding layers throughout the training process to increase the resolution.</a:t>
            </a:r>
            <a:endParaRPr sz="1200">
              <a:solidFill>
                <a:srgbClr val="3D3B4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D3B4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3D3B49"/>
                </a:solidFill>
                <a:highlight>
                  <a:srgbClr val="FFFFFF"/>
                </a:highlight>
                <a:latin typeface="Times New Roman"/>
                <a:ea typeface="Times New Roman"/>
                <a:cs typeface="Times New Roman"/>
                <a:sym typeface="Times New Roman"/>
              </a:rPr>
              <a:t>the discriminator from progan is identical; only the generator is changed in styleGan.</a:t>
            </a:r>
            <a:endParaRPr sz="1200">
              <a:solidFill>
                <a:srgbClr val="3D3B4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D3B49"/>
              </a:solidFill>
              <a:highlight>
                <a:srgbClr val="FFFFFF"/>
              </a:highlight>
              <a:latin typeface="Times New Roman"/>
              <a:ea typeface="Times New Roman"/>
              <a:cs typeface="Times New Roman"/>
              <a:sym typeface="Times New Roman"/>
            </a:endParaRPr>
          </a:p>
          <a:p>
            <a:pPr indent="0" lvl="0" marL="0" rtl="0" algn="l">
              <a:lnSpc>
                <a:spcPct val="175000"/>
              </a:lnSpc>
              <a:spcBef>
                <a:spcPts val="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While ProGAN generates fantastically realistic images, it is no exception to this general rule. We would ideally like to have full control of the style of the image, and this requires a disentangled separation of features in the latent space.</a:t>
            </a:r>
            <a:endParaRPr sz="1200">
              <a:solidFill>
                <a:srgbClr val="3D3B49"/>
              </a:solidFill>
              <a:highlight>
                <a:srgbClr val="FFFFFF"/>
              </a:highlight>
              <a:latin typeface="Times New Roman"/>
              <a:ea typeface="Times New Roman"/>
              <a:cs typeface="Times New Roman"/>
              <a:sym typeface="Times New Roman"/>
            </a:endParaRPr>
          </a:p>
          <a:p>
            <a:pPr indent="0" lvl="0" marL="0" rtl="0" algn="l">
              <a:lnSpc>
                <a:spcPct val="175000"/>
              </a:lnSpc>
              <a:spcBef>
                <a:spcPts val="180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StyleGAN achieves this by explicitly injecting style vectors into the network at different points: some that control high-level features (e.g., face orientation) and some that control low-level details (e.g., the way the hair falls across the forehead).</a:t>
            </a:r>
            <a:endParaRPr sz="1200">
              <a:solidFill>
                <a:srgbClr val="3D3B49"/>
              </a:solidFill>
              <a:highlight>
                <a:srgbClr val="FFFFFF"/>
              </a:highlight>
              <a:latin typeface="Times New Roman"/>
              <a:ea typeface="Times New Roman"/>
              <a:cs typeface="Times New Roman"/>
              <a:sym typeface="Times New Roman"/>
            </a:endParaRPr>
          </a:p>
          <a:p>
            <a:pPr indent="0" lvl="0" marL="0" rtl="0" algn="l">
              <a:spcBef>
                <a:spcPts val="180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The adaptive instance normalization layers ensure that the style vectors that are injected into each layer only affect features at that layer, by preventing any style information from leaking through between layers. The authors show that this results in the latent vectors </a:t>
            </a:r>
            <a:endParaRPr sz="1200">
              <a:solidFill>
                <a:srgbClr val="3D3B4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𝐰</a:t>
            </a:r>
            <a:endParaRPr sz="1200">
              <a:solidFill>
                <a:srgbClr val="3D3B4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 being significantly more disentangled than the original </a:t>
            </a:r>
            <a:endParaRPr sz="1200">
              <a:solidFill>
                <a:srgbClr val="3D3B4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rgbClr val="3D3B49"/>
                </a:solidFill>
                <a:highlight>
                  <a:srgbClr val="FFFFFF"/>
                </a:highlight>
                <a:latin typeface="Times New Roman"/>
                <a:ea typeface="Times New Roman"/>
                <a:cs typeface="Times New Roman"/>
                <a:sym typeface="Times New Roman"/>
              </a:rPr>
              <a:t>𝐳</a:t>
            </a:r>
            <a:endParaRPr sz="1200">
              <a:solidFill>
                <a:srgbClr val="3D3B4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3D3B49"/>
                </a:solidFill>
                <a:highlight>
                  <a:srgbClr val="FFFFFF"/>
                </a:highlight>
                <a:latin typeface="Times New Roman"/>
                <a:ea typeface="Times New Roman"/>
                <a:cs typeface="Times New Roman"/>
                <a:sym typeface="Times New Roman"/>
              </a:rPr>
              <a:t> vectors.</a:t>
            </a:r>
            <a:endParaRPr sz="1200">
              <a:solidFill>
                <a:srgbClr val="3D3B49"/>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8d1118070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8d1118070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90becd4d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90becd4d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90becce0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90becce0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9061b0a51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9061b0a51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8d11180705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8d11180705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8d111807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8d111807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Mike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pokemon in general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Highest earning franchise in history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Over 1000 pokemon from 16 mainline games over the last 26 years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8d11180705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8d11180705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Pokemon can be categroized as such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8d1118070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8d1118070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Mike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Overview of </a:t>
            </a:r>
            <a:r>
              <a:rPr lang="en"/>
              <a:t>infinite</a:t>
            </a:r>
            <a:r>
              <a:rPr lang="en"/>
              <a:t> fusion</a:t>
            </a:r>
            <a:endParaRPr/>
          </a:p>
          <a:p>
            <a:pPr indent="0" lvl="0" marL="0" rtl="0" algn="l">
              <a:spcBef>
                <a:spcPts val="0"/>
              </a:spcBef>
              <a:spcAft>
                <a:spcPts val="0"/>
              </a:spcAft>
              <a:buNone/>
            </a:pPr>
            <a:r>
              <a:rPr lang="en"/>
              <a:t>Show examples of 2 and 3 fused pokemon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9061b0a5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9061b0a5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8d111807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8d111807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how WSGan works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ran wgan for better stability.</a:t>
            </a:r>
            <a:br>
              <a:rPr lang="en">
                <a:solidFill>
                  <a:schemeClr val="dk1"/>
                </a:solidFill>
              </a:rPr>
            </a:br>
            <a:r>
              <a:rPr lang="en">
                <a:solidFill>
                  <a:schemeClr val="dk1"/>
                </a:solidFill>
              </a:rPr>
              <a:t> in wgan we get some feedback from the loss.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latin typeface="Calibri"/>
                <a:ea typeface="Calibri"/>
                <a:cs typeface="Calibri"/>
                <a:sym typeface="Calibri"/>
              </a:rPr>
              <a:t>our goal is to get pg and pr similar to generate realistic looking images.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Pg : distribution that come out from the generator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  distribution that comes from real images.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Talk about how the cost function is different with wasserstein distance</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cost function associated with the Wasserstein distance essentially evaluates the minimum cost of transforming the mass from one distribution into the other, considering the distance and the amount of mass being transported. This makes it an effective metric for analyzing and comparing probability distributions with varying shapes and sizes.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9080f83c0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9080f83c0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Discriminator wants to separate these as much as possible. (maximize)</a:t>
            </a:r>
            <a:endParaRPr/>
          </a:p>
          <a:p>
            <a:pPr indent="0" lvl="0" marL="0" rtl="0" algn="l">
              <a:lnSpc>
                <a:spcPct val="115000"/>
              </a:lnSpc>
              <a:spcBef>
                <a:spcPts val="1200"/>
              </a:spcBef>
              <a:spcAft>
                <a:spcPts val="0"/>
              </a:spcAft>
              <a:buClr>
                <a:schemeClr val="dk1"/>
              </a:buClr>
              <a:buSzPts val="1100"/>
              <a:buFont typeface="Arial"/>
              <a:buNone/>
            </a:pPr>
            <a:r>
              <a:rPr lang="en"/>
              <a:t>Generator wants to put these to closer to each other (minimize) .So, when the generator is very close to 0 the discriminator cannot distinguish the images from the real ones.</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8d111807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8d111807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our output</a:t>
            </a:r>
            <a:endParaRPr/>
          </a:p>
          <a:p>
            <a:pPr indent="0" lvl="0" marL="0" rtl="0" algn="l">
              <a:spcBef>
                <a:spcPts val="0"/>
              </a:spcBef>
              <a:spcAft>
                <a:spcPts val="0"/>
              </a:spcAft>
              <a:buNone/>
            </a:pPr>
            <a:r>
              <a:rPr lang="en"/>
              <a:t>Approximate shape compared to cgan.</a:t>
            </a:r>
            <a:br>
              <a:rPr lang="en"/>
            </a:br>
            <a:r>
              <a:rPr lang="en"/>
              <a:t>Needs more training</a:t>
            </a:r>
            <a:br>
              <a:rPr lang="en"/>
            </a:br>
            <a:endParaRPr/>
          </a:p>
          <a:p>
            <a:pPr indent="0" lvl="0" marL="0" rtl="0" algn="l">
              <a:spcBef>
                <a:spcPts val="0"/>
              </a:spcBef>
              <a:spcAft>
                <a:spcPts val="0"/>
              </a:spcAft>
              <a:buNone/>
            </a:pPr>
            <a:r>
              <a:rPr lang="en"/>
              <a:t>Not using labeling</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9061b0a51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9061b0a5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955" name="Shape 955"/>
        <p:cNvGrpSpPr/>
        <p:nvPr/>
      </p:nvGrpSpPr>
      <p:grpSpPr>
        <a:xfrm>
          <a:off x="0" y="0"/>
          <a:ext cx="0" cy="0"/>
          <a:chOff x="0" y="0"/>
          <a:chExt cx="0" cy="0"/>
        </a:xfrm>
      </p:grpSpPr>
      <p:sp>
        <p:nvSpPr>
          <p:cNvPr id="956" name="Google Shape;956;p31"/>
          <p:cNvSpPr/>
          <p:nvPr/>
        </p:nvSpPr>
        <p:spPr>
          <a:xfrm>
            <a:off x="4724400" y="0"/>
            <a:ext cx="3012141" cy="5140548"/>
          </a:xfrm>
          <a:custGeom>
            <a:rect b="b" l="l" r="r" t="t"/>
            <a:pathLst>
              <a:path extrusionOk="0" h="6854064" w="3012141">
                <a:moveTo>
                  <a:pt x="2623817" y="0"/>
                </a:moveTo>
                <a:lnTo>
                  <a:pt x="2791741" y="608783"/>
                </a:lnTo>
                <a:lnTo>
                  <a:pt x="1826176" y="1301537"/>
                </a:lnTo>
                <a:lnTo>
                  <a:pt x="2130539" y="2466623"/>
                </a:lnTo>
                <a:lnTo>
                  <a:pt x="1175470" y="3190866"/>
                </a:lnTo>
                <a:lnTo>
                  <a:pt x="1469337" y="4355952"/>
                </a:lnTo>
                <a:lnTo>
                  <a:pt x="493277" y="5080194"/>
                </a:lnTo>
                <a:lnTo>
                  <a:pt x="808135" y="6255776"/>
                </a:lnTo>
                <a:lnTo>
                  <a:pt x="0" y="6854064"/>
                </a:lnTo>
                <a:lnTo>
                  <a:pt x="388325" y="6854064"/>
                </a:lnTo>
                <a:lnTo>
                  <a:pt x="1007545" y="6308258"/>
                </a:lnTo>
                <a:lnTo>
                  <a:pt x="713678" y="5122179"/>
                </a:lnTo>
                <a:lnTo>
                  <a:pt x="1679242" y="4408433"/>
                </a:lnTo>
                <a:lnTo>
                  <a:pt x="1364384" y="3232851"/>
                </a:lnTo>
                <a:lnTo>
                  <a:pt x="2361435" y="2498112"/>
                </a:lnTo>
                <a:lnTo>
                  <a:pt x="2015091" y="1343522"/>
                </a:lnTo>
                <a:lnTo>
                  <a:pt x="3012141" y="608783"/>
                </a:lnTo>
                <a:lnTo>
                  <a:pt x="2833722" y="0"/>
                </a:lnTo>
              </a:path>
            </a:pathLst>
          </a:custGeom>
          <a:solidFill>
            <a:schemeClr val="dk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957" name="Google Shape;957;p31"/>
          <p:cNvGrpSpPr/>
          <p:nvPr/>
        </p:nvGrpSpPr>
        <p:grpSpPr>
          <a:xfrm>
            <a:off x="4572000" y="0"/>
            <a:ext cx="4546601" cy="5143500"/>
            <a:chOff x="1448" y="0"/>
            <a:chExt cx="2864" cy="4320"/>
          </a:xfrm>
        </p:grpSpPr>
        <p:sp>
          <p:nvSpPr>
            <p:cNvPr id="958" name="Google Shape;958;p31"/>
            <p:cNvSpPr/>
            <p:nvPr/>
          </p:nvSpPr>
          <p:spPr>
            <a:xfrm>
              <a:off x="1448" y="0"/>
              <a:ext cx="1886" cy="4320"/>
            </a:xfrm>
            <a:custGeom>
              <a:rect b="b" l="l" r="r" t="t"/>
              <a:pathLst>
                <a:path extrusionOk="0" h="4320" w="1886">
                  <a:moveTo>
                    <a:pt x="1719" y="0"/>
                  </a:moveTo>
                  <a:lnTo>
                    <a:pt x="1813" y="357"/>
                  </a:lnTo>
                  <a:lnTo>
                    <a:pt x="1194" y="805"/>
                  </a:lnTo>
                  <a:lnTo>
                    <a:pt x="1393" y="1544"/>
                  </a:lnTo>
                  <a:lnTo>
                    <a:pt x="777" y="1991"/>
                  </a:lnTo>
                  <a:lnTo>
                    <a:pt x="972" y="2734"/>
                  </a:lnTo>
                  <a:lnTo>
                    <a:pt x="355" y="3178"/>
                  </a:lnTo>
                  <a:lnTo>
                    <a:pt x="554" y="3921"/>
                  </a:lnTo>
                  <a:lnTo>
                    <a:pt x="0" y="4320"/>
                  </a:lnTo>
                  <a:lnTo>
                    <a:pt x="109" y="4320"/>
                  </a:lnTo>
                  <a:lnTo>
                    <a:pt x="623" y="3948"/>
                  </a:lnTo>
                  <a:lnTo>
                    <a:pt x="430" y="3205"/>
                  </a:lnTo>
                  <a:lnTo>
                    <a:pt x="1045" y="2761"/>
                  </a:lnTo>
                  <a:lnTo>
                    <a:pt x="850" y="2018"/>
                  </a:lnTo>
                  <a:lnTo>
                    <a:pt x="1468" y="1572"/>
                  </a:lnTo>
                  <a:lnTo>
                    <a:pt x="1271" y="830"/>
                  </a:lnTo>
                  <a:lnTo>
                    <a:pt x="1886" y="386"/>
                  </a:lnTo>
                  <a:lnTo>
                    <a:pt x="1788" y="0"/>
                  </a:lnTo>
                  <a:lnTo>
                    <a:pt x="1719" y="0"/>
                  </a:lnTo>
                  <a:close/>
                </a:path>
              </a:pathLst>
            </a:custGeom>
            <a:solidFill>
              <a:srgbClr val="A64129"/>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31"/>
            <p:cNvSpPr/>
            <p:nvPr/>
          </p:nvSpPr>
          <p:spPr>
            <a:xfrm>
              <a:off x="1559" y="0"/>
              <a:ext cx="1979" cy="4320"/>
            </a:xfrm>
            <a:custGeom>
              <a:rect b="b" l="l" r="r" t="t"/>
              <a:pathLst>
                <a:path extrusionOk="0" h="4320" w="1979">
                  <a:moveTo>
                    <a:pt x="1673" y="0"/>
                  </a:moveTo>
                  <a:lnTo>
                    <a:pt x="1777" y="382"/>
                  </a:lnTo>
                  <a:lnTo>
                    <a:pt x="1160" y="830"/>
                  </a:lnTo>
                  <a:lnTo>
                    <a:pt x="1357" y="1570"/>
                  </a:lnTo>
                  <a:lnTo>
                    <a:pt x="743" y="2016"/>
                  </a:lnTo>
                  <a:lnTo>
                    <a:pt x="936" y="2759"/>
                  </a:lnTo>
                  <a:lnTo>
                    <a:pt x="319" y="3204"/>
                  </a:lnTo>
                  <a:lnTo>
                    <a:pt x="517" y="3947"/>
                  </a:lnTo>
                  <a:lnTo>
                    <a:pt x="0" y="4320"/>
                  </a:lnTo>
                  <a:lnTo>
                    <a:pt x="304" y="4320"/>
                  </a:lnTo>
                  <a:lnTo>
                    <a:pt x="717" y="4025"/>
                  </a:lnTo>
                  <a:lnTo>
                    <a:pt x="521" y="3280"/>
                  </a:lnTo>
                  <a:lnTo>
                    <a:pt x="1136" y="2836"/>
                  </a:lnTo>
                  <a:lnTo>
                    <a:pt x="941" y="2093"/>
                  </a:lnTo>
                  <a:lnTo>
                    <a:pt x="1559" y="1648"/>
                  </a:lnTo>
                  <a:lnTo>
                    <a:pt x="1362" y="905"/>
                  </a:lnTo>
                  <a:lnTo>
                    <a:pt x="1979" y="461"/>
                  </a:lnTo>
                  <a:lnTo>
                    <a:pt x="1859" y="0"/>
                  </a:lnTo>
                  <a:lnTo>
                    <a:pt x="1673" y="0"/>
                  </a:lnTo>
                  <a:close/>
                </a:path>
              </a:pathLst>
            </a:custGeom>
            <a:solidFill>
              <a:srgbClr val="38445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p31"/>
            <p:cNvSpPr/>
            <p:nvPr/>
          </p:nvSpPr>
          <p:spPr>
            <a:xfrm>
              <a:off x="2091" y="0"/>
              <a:ext cx="1806" cy="4320"/>
            </a:xfrm>
            <a:custGeom>
              <a:rect b="b" l="l" r="r" t="t"/>
              <a:pathLst>
                <a:path extrusionOk="0" h="4320" w="1806">
                  <a:moveTo>
                    <a:pt x="1462" y="0"/>
                  </a:moveTo>
                  <a:lnTo>
                    <a:pt x="1604" y="510"/>
                  </a:lnTo>
                  <a:lnTo>
                    <a:pt x="987" y="958"/>
                  </a:lnTo>
                  <a:lnTo>
                    <a:pt x="1183" y="1696"/>
                  </a:lnTo>
                  <a:lnTo>
                    <a:pt x="570" y="2142"/>
                  </a:lnTo>
                  <a:lnTo>
                    <a:pt x="764" y="2885"/>
                  </a:lnTo>
                  <a:lnTo>
                    <a:pt x="147" y="3329"/>
                  </a:lnTo>
                  <a:lnTo>
                    <a:pt x="344" y="4072"/>
                  </a:lnTo>
                  <a:lnTo>
                    <a:pt x="0" y="4320"/>
                  </a:lnTo>
                  <a:lnTo>
                    <a:pt x="304" y="4320"/>
                  </a:lnTo>
                  <a:lnTo>
                    <a:pt x="544" y="4151"/>
                  </a:lnTo>
                  <a:lnTo>
                    <a:pt x="349" y="3406"/>
                  </a:lnTo>
                  <a:lnTo>
                    <a:pt x="965" y="2961"/>
                  </a:lnTo>
                  <a:lnTo>
                    <a:pt x="768" y="2220"/>
                  </a:lnTo>
                  <a:lnTo>
                    <a:pt x="1385" y="1776"/>
                  </a:lnTo>
                  <a:lnTo>
                    <a:pt x="1189" y="1031"/>
                  </a:lnTo>
                  <a:lnTo>
                    <a:pt x="1806" y="586"/>
                  </a:lnTo>
                  <a:lnTo>
                    <a:pt x="1647" y="0"/>
                  </a:lnTo>
                  <a:lnTo>
                    <a:pt x="1462" y="0"/>
                  </a:lnTo>
                  <a:close/>
                </a:path>
              </a:pathLst>
            </a:custGeom>
            <a:solidFill>
              <a:srgbClr val="F68C1F"/>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31"/>
            <p:cNvSpPr/>
            <p:nvPr/>
          </p:nvSpPr>
          <p:spPr>
            <a:xfrm>
              <a:off x="2464" y="0"/>
              <a:ext cx="1848" cy="4320"/>
            </a:xfrm>
            <a:custGeom>
              <a:rect b="b" l="l" r="r" t="t"/>
              <a:pathLst>
                <a:path extrusionOk="0" h="4320" w="1848">
                  <a:moveTo>
                    <a:pt x="1311" y="0"/>
                  </a:moveTo>
                  <a:lnTo>
                    <a:pt x="1475" y="606"/>
                  </a:lnTo>
                  <a:lnTo>
                    <a:pt x="856" y="1055"/>
                  </a:lnTo>
                  <a:lnTo>
                    <a:pt x="1054" y="1794"/>
                  </a:lnTo>
                  <a:lnTo>
                    <a:pt x="439" y="2240"/>
                  </a:lnTo>
                  <a:lnTo>
                    <a:pt x="634" y="2981"/>
                  </a:lnTo>
                  <a:lnTo>
                    <a:pt x="16" y="3428"/>
                  </a:lnTo>
                  <a:lnTo>
                    <a:pt x="215" y="4169"/>
                  </a:lnTo>
                  <a:lnTo>
                    <a:pt x="0" y="4320"/>
                  </a:lnTo>
                  <a:lnTo>
                    <a:pt x="570" y="4320"/>
                  </a:lnTo>
                  <a:lnTo>
                    <a:pt x="584" y="4304"/>
                  </a:lnTo>
                  <a:lnTo>
                    <a:pt x="391" y="3570"/>
                  </a:lnTo>
                  <a:lnTo>
                    <a:pt x="1005" y="3118"/>
                  </a:lnTo>
                  <a:lnTo>
                    <a:pt x="810" y="2380"/>
                  </a:lnTo>
                  <a:lnTo>
                    <a:pt x="1422" y="1936"/>
                  </a:lnTo>
                  <a:lnTo>
                    <a:pt x="1229" y="1193"/>
                  </a:lnTo>
                  <a:lnTo>
                    <a:pt x="1848" y="743"/>
                  </a:lnTo>
                  <a:lnTo>
                    <a:pt x="1650" y="0"/>
                  </a:lnTo>
                  <a:lnTo>
                    <a:pt x="1311" y="0"/>
                  </a:lnTo>
                  <a:close/>
                </a:path>
              </a:pathLst>
            </a:custGeom>
            <a:solidFill>
              <a:srgbClr val="A4BDC0"/>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962" name="Google Shape;962;p31"/>
          <p:cNvSpPr txBox="1"/>
          <p:nvPr>
            <p:ph type="ctrTitle"/>
          </p:nvPr>
        </p:nvSpPr>
        <p:spPr>
          <a:xfrm>
            <a:off x="685800" y="746439"/>
            <a:ext cx="5258700" cy="1158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3" name="Google Shape;963;p31"/>
          <p:cNvSpPr txBox="1"/>
          <p:nvPr>
            <p:ph idx="1" type="subTitle"/>
          </p:nvPr>
        </p:nvSpPr>
        <p:spPr>
          <a:xfrm>
            <a:off x="685800" y="1986416"/>
            <a:ext cx="5258700" cy="772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_2">
    <p:spTree>
      <p:nvGrpSpPr>
        <p:cNvPr id="964" name="Shape 964"/>
        <p:cNvGrpSpPr/>
        <p:nvPr/>
      </p:nvGrpSpPr>
      <p:grpSpPr>
        <a:xfrm>
          <a:off x="0" y="0"/>
          <a:ext cx="0" cy="0"/>
          <a:chOff x="0" y="0"/>
          <a:chExt cx="0" cy="0"/>
        </a:xfrm>
      </p:grpSpPr>
      <p:sp>
        <p:nvSpPr>
          <p:cNvPr id="965" name="Google Shape;965;p3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0"/>
              </a:spcBef>
              <a:spcAft>
                <a:spcPts val="1600"/>
              </a:spcAft>
              <a:buClr>
                <a:schemeClr val="dk1"/>
              </a:buClr>
              <a:buSzPts val="1800"/>
              <a:buNone/>
              <a:defRPr b="1" sz="1800">
                <a:solidFill>
                  <a:schemeClr val="dk1"/>
                </a:solidFill>
              </a:defRPr>
            </a:lvl1pPr>
          </a:lstStyle>
          <a:p/>
        </p:txBody>
      </p:sp>
      <p:sp>
        <p:nvSpPr>
          <p:cNvPr id="966" name="Google Shape;966;p32"/>
          <p:cNvSpPr/>
          <p:nvPr/>
        </p:nvSpPr>
        <p:spPr>
          <a:xfrm rot="10800000">
            <a:off x="7938258" y="0"/>
            <a:ext cx="1205742" cy="3389923"/>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32"/>
          <p:cNvSpPr/>
          <p:nvPr/>
        </p:nvSpPr>
        <p:spPr>
          <a:xfrm rot="5400000">
            <a:off x="1807795" y="-1807796"/>
            <a:ext cx="904307" cy="4519897"/>
          </a:xfrm>
          <a:custGeom>
            <a:rect b="b" l="l" r="r" t="t"/>
            <a:pathLst>
              <a:path extrusionOk="0" h="4519897" w="1205742">
                <a:moveTo>
                  <a:pt x="924" y="0"/>
                </a:moveTo>
                <a:cubicBezTo>
                  <a:pt x="6351" y="1497993"/>
                  <a:pt x="-3772" y="3021904"/>
                  <a:pt x="1655" y="4519897"/>
                </a:cubicBezTo>
                <a:lnTo>
                  <a:pt x="831272" y="4518403"/>
                </a:lnTo>
                <a:lnTo>
                  <a:pt x="1205742" y="3850819"/>
                </a:lnTo>
                <a:lnTo>
                  <a:pt x="359114" y="3126246"/>
                </a:lnTo>
                <a:lnTo>
                  <a:pt x="880116" y="2173718"/>
                </a:lnTo>
                <a:lnTo>
                  <a:pt x="49768" y="1449145"/>
                </a:lnTo>
                <a:lnTo>
                  <a:pt x="562630" y="480334"/>
                </a:lnTo>
                <a:lnTo>
                  <a:pt x="924" y="0"/>
                </a:lnTo>
                <a:close/>
              </a:path>
            </a:pathLst>
          </a:cu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5.png"/><Relationship Id="rId9"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3.png"/><Relationship Id="rId11" Type="http://schemas.openxmlformats.org/officeDocument/2006/relationships/image" Target="../media/image37.png"/><Relationship Id="rId10" Type="http://schemas.openxmlformats.org/officeDocument/2006/relationships/image" Target="../media/image41.png"/><Relationship Id="rId13" Type="http://schemas.openxmlformats.org/officeDocument/2006/relationships/image" Target="../media/image40.png"/><Relationship Id="rId12" Type="http://schemas.openxmlformats.org/officeDocument/2006/relationships/image" Target="../media/image51.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olab.research.google.com/drive/1A5EMTFezPs6eTBJKBBh9MMH2pw06EBtZ?usp=sharing" TargetMode="External"/><Relationship Id="rId4" Type="http://schemas.openxmlformats.org/officeDocument/2006/relationships/image" Target="../media/image39.png"/><Relationship Id="rId5"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3.gif"/><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0.png"/><Relationship Id="rId8" Type="http://schemas.openxmlformats.org/officeDocument/2006/relationships/image" Target="../media/image15.gif"/><Relationship Id="rId11" Type="http://schemas.openxmlformats.org/officeDocument/2006/relationships/image" Target="../media/image14.gif"/><Relationship Id="rId10" Type="http://schemas.openxmlformats.org/officeDocument/2006/relationships/image" Target="../media/image22.gif"/><Relationship Id="rId12"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4.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12.png"/><Relationship Id="rId8" Type="http://schemas.openxmlformats.org/officeDocument/2006/relationships/image" Target="../media/image11.png"/><Relationship Id="rId11" Type="http://schemas.openxmlformats.org/officeDocument/2006/relationships/image" Target="../media/image17.png"/><Relationship Id="rId10" Type="http://schemas.openxmlformats.org/officeDocument/2006/relationships/image" Target="../media/image6.png"/><Relationship Id="rId13" Type="http://schemas.openxmlformats.org/officeDocument/2006/relationships/image" Target="../media/image47.png"/><Relationship Id="rId12" Type="http://schemas.openxmlformats.org/officeDocument/2006/relationships/image" Target="../media/image19.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9.gif"/><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33"/>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3" name="Google Shape;973;p33"/>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Danvi, Michael, Moeed</a:t>
            </a:r>
            <a:endParaRPr/>
          </a:p>
        </p:txBody>
      </p:sp>
      <p:sp>
        <p:nvSpPr>
          <p:cNvPr id="974" name="Google Shape;974;p33"/>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Pokemon Infinite FuseGan</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4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CGAN</a:t>
            </a:r>
            <a:endParaRPr/>
          </a:p>
        </p:txBody>
      </p:sp>
      <p:sp>
        <p:nvSpPr>
          <p:cNvPr id="1070" name="Google Shape;1070;p42"/>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42"/>
          <p:cNvPicPr preferRelativeResize="0"/>
          <p:nvPr/>
        </p:nvPicPr>
        <p:blipFill>
          <a:blip r:embed="rId3">
            <a:alphaModFix/>
          </a:blip>
          <a:stretch>
            <a:fillRect/>
          </a:stretch>
        </p:blipFill>
        <p:spPr>
          <a:xfrm>
            <a:off x="5055350" y="1031775"/>
            <a:ext cx="3070925" cy="3326525"/>
          </a:xfrm>
          <a:prstGeom prst="rect">
            <a:avLst/>
          </a:prstGeom>
          <a:noFill/>
          <a:ln>
            <a:noFill/>
          </a:ln>
        </p:spPr>
      </p:pic>
      <p:pic>
        <p:nvPicPr>
          <p:cNvPr id="1072" name="Google Shape;1072;p42"/>
          <p:cNvPicPr preferRelativeResize="0"/>
          <p:nvPr/>
        </p:nvPicPr>
        <p:blipFill>
          <a:blip r:embed="rId4">
            <a:alphaModFix/>
          </a:blip>
          <a:stretch>
            <a:fillRect/>
          </a:stretch>
        </p:blipFill>
        <p:spPr>
          <a:xfrm>
            <a:off x="551650" y="921850"/>
            <a:ext cx="2751225" cy="3546375"/>
          </a:xfrm>
          <a:prstGeom prst="rect">
            <a:avLst/>
          </a:prstGeom>
          <a:noFill/>
          <a:ln>
            <a:noFill/>
          </a:ln>
        </p:spPr>
      </p:pic>
      <p:sp>
        <p:nvSpPr>
          <p:cNvPr id="1073" name="Google Shape;1073;p42"/>
          <p:cNvSpPr txBox="1"/>
          <p:nvPr/>
        </p:nvSpPr>
        <p:spPr>
          <a:xfrm>
            <a:off x="888800" y="4468225"/>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Generator</a:t>
            </a:r>
            <a:endParaRPr>
              <a:solidFill>
                <a:srgbClr val="F2F2F2"/>
              </a:solidFill>
              <a:latin typeface="Maven Pro"/>
              <a:ea typeface="Maven Pro"/>
              <a:cs typeface="Maven Pro"/>
              <a:sym typeface="Maven Pro"/>
            </a:endParaRPr>
          </a:p>
        </p:txBody>
      </p:sp>
      <p:sp>
        <p:nvSpPr>
          <p:cNvPr id="1074" name="Google Shape;1074;p42"/>
          <p:cNvSpPr txBox="1"/>
          <p:nvPr/>
        </p:nvSpPr>
        <p:spPr>
          <a:xfrm>
            <a:off x="5694113" y="43583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Critic</a:t>
            </a:r>
            <a:endParaRPr>
              <a:solidFill>
                <a:srgbClr val="F2F2F2"/>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One Hot Encoding</a:t>
            </a:r>
            <a:endParaRPr/>
          </a:p>
        </p:txBody>
      </p:sp>
      <p:sp>
        <p:nvSpPr>
          <p:cNvPr id="1080" name="Google Shape;1080;p43"/>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1" name="Google Shape;1081;p43"/>
          <p:cNvPicPr preferRelativeResize="0"/>
          <p:nvPr/>
        </p:nvPicPr>
        <p:blipFill>
          <a:blip r:embed="rId3">
            <a:alphaModFix/>
          </a:blip>
          <a:stretch>
            <a:fillRect/>
          </a:stretch>
        </p:blipFill>
        <p:spPr>
          <a:xfrm>
            <a:off x="502525" y="937251"/>
            <a:ext cx="7983277" cy="407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CGan - Output</a:t>
            </a:r>
            <a:endParaRPr/>
          </a:p>
        </p:txBody>
      </p:sp>
      <p:pic>
        <p:nvPicPr>
          <p:cNvPr id="1087" name="Google Shape;1087;p44"/>
          <p:cNvPicPr preferRelativeResize="0"/>
          <p:nvPr/>
        </p:nvPicPr>
        <p:blipFill>
          <a:blip r:embed="rId3">
            <a:alphaModFix/>
          </a:blip>
          <a:stretch>
            <a:fillRect/>
          </a:stretch>
        </p:blipFill>
        <p:spPr>
          <a:xfrm>
            <a:off x="-7488850" y="1664400"/>
            <a:ext cx="7301451" cy="750025"/>
          </a:xfrm>
          <a:prstGeom prst="rect">
            <a:avLst/>
          </a:prstGeom>
          <a:noFill/>
          <a:ln>
            <a:noFill/>
          </a:ln>
        </p:spPr>
      </p:pic>
      <p:pic>
        <p:nvPicPr>
          <p:cNvPr id="1088" name="Google Shape;1088;p44"/>
          <p:cNvPicPr preferRelativeResize="0"/>
          <p:nvPr/>
        </p:nvPicPr>
        <p:blipFill>
          <a:blip r:embed="rId4">
            <a:alphaModFix/>
          </a:blip>
          <a:stretch>
            <a:fillRect/>
          </a:stretch>
        </p:blipFill>
        <p:spPr>
          <a:xfrm>
            <a:off x="-7717450" y="3128300"/>
            <a:ext cx="7385274" cy="790200"/>
          </a:xfrm>
          <a:prstGeom prst="rect">
            <a:avLst/>
          </a:prstGeom>
          <a:noFill/>
          <a:ln>
            <a:noFill/>
          </a:ln>
        </p:spPr>
      </p:pic>
      <p:pic>
        <p:nvPicPr>
          <p:cNvPr id="1089" name="Google Shape;1089;p44"/>
          <p:cNvPicPr preferRelativeResize="0"/>
          <p:nvPr/>
        </p:nvPicPr>
        <p:blipFill>
          <a:blip r:embed="rId5">
            <a:alphaModFix/>
          </a:blip>
          <a:stretch>
            <a:fillRect/>
          </a:stretch>
        </p:blipFill>
        <p:spPr>
          <a:xfrm>
            <a:off x="834838" y="1242838"/>
            <a:ext cx="1000125" cy="1095375"/>
          </a:xfrm>
          <a:prstGeom prst="rect">
            <a:avLst/>
          </a:prstGeom>
          <a:noFill/>
          <a:ln>
            <a:noFill/>
          </a:ln>
        </p:spPr>
      </p:pic>
      <p:sp>
        <p:nvSpPr>
          <p:cNvPr id="1090" name="Google Shape;1090;p44"/>
          <p:cNvSpPr txBox="1"/>
          <p:nvPr/>
        </p:nvSpPr>
        <p:spPr>
          <a:xfrm>
            <a:off x="438213" y="257175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Dragon</a:t>
            </a:r>
            <a:endParaRPr>
              <a:solidFill>
                <a:srgbClr val="F2F2F2"/>
              </a:solidFill>
              <a:latin typeface="Maven Pro"/>
              <a:ea typeface="Maven Pro"/>
              <a:cs typeface="Maven Pro"/>
              <a:sym typeface="Maven Pro"/>
            </a:endParaRPr>
          </a:p>
        </p:txBody>
      </p:sp>
      <p:pic>
        <p:nvPicPr>
          <p:cNvPr id="1091" name="Google Shape;1091;p44"/>
          <p:cNvPicPr preferRelativeResize="0"/>
          <p:nvPr/>
        </p:nvPicPr>
        <p:blipFill>
          <a:blip r:embed="rId6">
            <a:alphaModFix/>
          </a:blip>
          <a:stretch>
            <a:fillRect/>
          </a:stretch>
        </p:blipFill>
        <p:spPr>
          <a:xfrm>
            <a:off x="2355788" y="1242850"/>
            <a:ext cx="1009650" cy="1162050"/>
          </a:xfrm>
          <a:prstGeom prst="rect">
            <a:avLst/>
          </a:prstGeom>
          <a:noFill/>
          <a:ln>
            <a:noFill/>
          </a:ln>
        </p:spPr>
      </p:pic>
      <p:sp>
        <p:nvSpPr>
          <p:cNvPr id="1092" name="Google Shape;1092;p44"/>
          <p:cNvSpPr txBox="1"/>
          <p:nvPr/>
        </p:nvSpPr>
        <p:spPr>
          <a:xfrm>
            <a:off x="1935688" y="25633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Electric</a:t>
            </a:r>
            <a:endParaRPr>
              <a:solidFill>
                <a:srgbClr val="F2F2F2"/>
              </a:solidFill>
              <a:latin typeface="Maven Pro"/>
              <a:ea typeface="Maven Pro"/>
              <a:cs typeface="Maven Pro"/>
              <a:sym typeface="Maven Pro"/>
            </a:endParaRPr>
          </a:p>
        </p:txBody>
      </p:sp>
      <p:pic>
        <p:nvPicPr>
          <p:cNvPr id="1093" name="Google Shape;1093;p44"/>
          <p:cNvPicPr preferRelativeResize="0"/>
          <p:nvPr/>
        </p:nvPicPr>
        <p:blipFill>
          <a:blip r:embed="rId7">
            <a:alphaModFix/>
          </a:blip>
          <a:stretch>
            <a:fillRect/>
          </a:stretch>
        </p:blipFill>
        <p:spPr>
          <a:xfrm>
            <a:off x="3886263" y="1207350"/>
            <a:ext cx="1162050" cy="1152525"/>
          </a:xfrm>
          <a:prstGeom prst="rect">
            <a:avLst/>
          </a:prstGeom>
          <a:noFill/>
          <a:ln>
            <a:noFill/>
          </a:ln>
        </p:spPr>
      </p:pic>
      <p:sp>
        <p:nvSpPr>
          <p:cNvPr id="1094" name="Google Shape;1094;p44"/>
          <p:cNvSpPr txBox="1"/>
          <p:nvPr/>
        </p:nvSpPr>
        <p:spPr>
          <a:xfrm>
            <a:off x="3535888" y="25633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Ghost</a:t>
            </a:r>
            <a:endParaRPr>
              <a:solidFill>
                <a:srgbClr val="F2F2F2"/>
              </a:solidFill>
              <a:latin typeface="Maven Pro"/>
              <a:ea typeface="Maven Pro"/>
              <a:cs typeface="Maven Pro"/>
              <a:sym typeface="Maven Pro"/>
            </a:endParaRPr>
          </a:p>
        </p:txBody>
      </p:sp>
      <p:pic>
        <p:nvPicPr>
          <p:cNvPr id="1095" name="Google Shape;1095;p44"/>
          <p:cNvPicPr preferRelativeResize="0"/>
          <p:nvPr/>
        </p:nvPicPr>
        <p:blipFill>
          <a:blip r:embed="rId8">
            <a:alphaModFix/>
          </a:blip>
          <a:stretch>
            <a:fillRect/>
          </a:stretch>
        </p:blipFill>
        <p:spPr>
          <a:xfrm>
            <a:off x="5569150" y="1121363"/>
            <a:ext cx="1162050" cy="1216861"/>
          </a:xfrm>
          <a:prstGeom prst="rect">
            <a:avLst/>
          </a:prstGeom>
          <a:noFill/>
          <a:ln>
            <a:noFill/>
          </a:ln>
        </p:spPr>
      </p:pic>
      <p:sp>
        <p:nvSpPr>
          <p:cNvPr id="1096" name="Google Shape;1096;p44"/>
          <p:cNvSpPr txBox="1"/>
          <p:nvPr/>
        </p:nvSpPr>
        <p:spPr>
          <a:xfrm>
            <a:off x="5150263" y="25633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Steel</a:t>
            </a:r>
            <a:endParaRPr>
              <a:solidFill>
                <a:srgbClr val="F2F2F2"/>
              </a:solidFill>
              <a:latin typeface="Maven Pro"/>
              <a:ea typeface="Maven Pro"/>
              <a:cs typeface="Maven Pro"/>
              <a:sym typeface="Maven Pro"/>
            </a:endParaRPr>
          </a:p>
        </p:txBody>
      </p:sp>
      <p:pic>
        <p:nvPicPr>
          <p:cNvPr id="1097" name="Google Shape;1097;p44"/>
          <p:cNvPicPr preferRelativeResize="0"/>
          <p:nvPr/>
        </p:nvPicPr>
        <p:blipFill rotWithShape="1">
          <a:blip r:embed="rId9">
            <a:alphaModFix/>
          </a:blip>
          <a:srcRect b="13730" l="17955" r="19610" t="19060"/>
          <a:stretch/>
        </p:blipFill>
        <p:spPr>
          <a:xfrm>
            <a:off x="5561150" y="3074573"/>
            <a:ext cx="1056478" cy="1133800"/>
          </a:xfrm>
          <a:prstGeom prst="rect">
            <a:avLst/>
          </a:prstGeom>
          <a:noFill/>
          <a:ln>
            <a:noFill/>
          </a:ln>
        </p:spPr>
      </p:pic>
      <p:sp>
        <p:nvSpPr>
          <p:cNvPr id="1098" name="Google Shape;1098;p44"/>
          <p:cNvSpPr txBox="1"/>
          <p:nvPr/>
        </p:nvSpPr>
        <p:spPr>
          <a:xfrm>
            <a:off x="5226463" y="43921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Poison</a:t>
            </a:r>
            <a:endParaRPr>
              <a:solidFill>
                <a:srgbClr val="F2F2F2"/>
              </a:solidFill>
              <a:latin typeface="Maven Pro"/>
              <a:ea typeface="Maven Pro"/>
              <a:cs typeface="Maven Pro"/>
              <a:sym typeface="Maven Pro"/>
            </a:endParaRPr>
          </a:p>
        </p:txBody>
      </p:sp>
      <p:pic>
        <p:nvPicPr>
          <p:cNvPr id="1099" name="Google Shape;1099;p44"/>
          <p:cNvPicPr preferRelativeResize="0"/>
          <p:nvPr/>
        </p:nvPicPr>
        <p:blipFill>
          <a:blip r:embed="rId10">
            <a:alphaModFix/>
          </a:blip>
          <a:stretch>
            <a:fillRect/>
          </a:stretch>
        </p:blipFill>
        <p:spPr>
          <a:xfrm>
            <a:off x="721676" y="3138575"/>
            <a:ext cx="1113303" cy="1152525"/>
          </a:xfrm>
          <a:prstGeom prst="rect">
            <a:avLst/>
          </a:prstGeom>
          <a:noFill/>
          <a:ln>
            <a:noFill/>
          </a:ln>
        </p:spPr>
      </p:pic>
      <p:sp>
        <p:nvSpPr>
          <p:cNvPr id="1100" name="Google Shape;1100;p44"/>
          <p:cNvSpPr txBox="1"/>
          <p:nvPr/>
        </p:nvSpPr>
        <p:spPr>
          <a:xfrm>
            <a:off x="362013" y="440055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Grass</a:t>
            </a:r>
            <a:endParaRPr>
              <a:solidFill>
                <a:srgbClr val="F2F2F2"/>
              </a:solidFill>
              <a:latin typeface="Maven Pro"/>
              <a:ea typeface="Maven Pro"/>
              <a:cs typeface="Maven Pro"/>
              <a:sym typeface="Maven Pro"/>
            </a:endParaRPr>
          </a:p>
        </p:txBody>
      </p:sp>
      <p:pic>
        <p:nvPicPr>
          <p:cNvPr id="1101" name="Google Shape;1101;p44"/>
          <p:cNvPicPr preferRelativeResize="0"/>
          <p:nvPr/>
        </p:nvPicPr>
        <p:blipFill>
          <a:blip r:embed="rId11">
            <a:alphaModFix/>
          </a:blip>
          <a:stretch>
            <a:fillRect/>
          </a:stretch>
        </p:blipFill>
        <p:spPr>
          <a:xfrm>
            <a:off x="2184200" y="3072620"/>
            <a:ext cx="1210925" cy="1188605"/>
          </a:xfrm>
          <a:prstGeom prst="rect">
            <a:avLst/>
          </a:prstGeom>
          <a:noFill/>
          <a:ln>
            <a:noFill/>
          </a:ln>
        </p:spPr>
      </p:pic>
      <p:sp>
        <p:nvSpPr>
          <p:cNvPr id="1102" name="Google Shape;1102;p44"/>
          <p:cNvSpPr txBox="1"/>
          <p:nvPr/>
        </p:nvSpPr>
        <p:spPr>
          <a:xfrm>
            <a:off x="1834963" y="4402025"/>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Bug</a:t>
            </a:r>
            <a:endParaRPr>
              <a:solidFill>
                <a:srgbClr val="F2F2F2"/>
              </a:solidFill>
              <a:latin typeface="Maven Pro"/>
              <a:ea typeface="Maven Pro"/>
              <a:cs typeface="Maven Pro"/>
              <a:sym typeface="Maven Pro"/>
            </a:endParaRPr>
          </a:p>
        </p:txBody>
      </p:sp>
      <p:pic>
        <p:nvPicPr>
          <p:cNvPr id="1103" name="Google Shape;1103;p44"/>
          <p:cNvPicPr preferRelativeResize="0"/>
          <p:nvPr/>
        </p:nvPicPr>
        <p:blipFill>
          <a:blip r:embed="rId12">
            <a:alphaModFix/>
          </a:blip>
          <a:stretch>
            <a:fillRect/>
          </a:stretch>
        </p:blipFill>
        <p:spPr>
          <a:xfrm>
            <a:off x="3839846" y="3100025"/>
            <a:ext cx="1113300" cy="1133790"/>
          </a:xfrm>
          <a:prstGeom prst="rect">
            <a:avLst/>
          </a:prstGeom>
          <a:noFill/>
          <a:ln>
            <a:noFill/>
          </a:ln>
        </p:spPr>
      </p:pic>
      <p:sp>
        <p:nvSpPr>
          <p:cNvPr id="1104" name="Google Shape;1104;p44"/>
          <p:cNvSpPr txBox="1"/>
          <p:nvPr/>
        </p:nvSpPr>
        <p:spPr>
          <a:xfrm>
            <a:off x="3511363" y="4402025"/>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Flying</a:t>
            </a:r>
            <a:endParaRPr>
              <a:solidFill>
                <a:srgbClr val="F2F2F2"/>
              </a:solidFill>
              <a:latin typeface="Maven Pro"/>
              <a:ea typeface="Maven Pro"/>
              <a:cs typeface="Maven Pro"/>
              <a:sym typeface="Maven Pro"/>
            </a:endParaRPr>
          </a:p>
        </p:txBody>
      </p:sp>
      <p:pic>
        <p:nvPicPr>
          <p:cNvPr id="1105" name="Google Shape;1105;p44"/>
          <p:cNvPicPr preferRelativeResize="0"/>
          <p:nvPr/>
        </p:nvPicPr>
        <p:blipFill>
          <a:blip r:embed="rId13">
            <a:alphaModFix/>
          </a:blip>
          <a:stretch>
            <a:fillRect/>
          </a:stretch>
        </p:blipFill>
        <p:spPr>
          <a:xfrm>
            <a:off x="7172275" y="1139550"/>
            <a:ext cx="1113300" cy="1162425"/>
          </a:xfrm>
          <a:prstGeom prst="rect">
            <a:avLst/>
          </a:prstGeom>
          <a:noFill/>
          <a:ln>
            <a:noFill/>
          </a:ln>
        </p:spPr>
      </p:pic>
      <p:pic>
        <p:nvPicPr>
          <p:cNvPr id="1106" name="Google Shape;1106;p44"/>
          <p:cNvPicPr preferRelativeResize="0"/>
          <p:nvPr/>
        </p:nvPicPr>
        <p:blipFill rotWithShape="1">
          <a:blip r:embed="rId14">
            <a:alphaModFix/>
          </a:blip>
          <a:srcRect b="0" l="0" r="0" t="16058"/>
          <a:stretch/>
        </p:blipFill>
        <p:spPr>
          <a:xfrm>
            <a:off x="7068900" y="3106150"/>
            <a:ext cx="1190625" cy="1095375"/>
          </a:xfrm>
          <a:prstGeom prst="rect">
            <a:avLst/>
          </a:prstGeom>
          <a:noFill/>
          <a:ln>
            <a:noFill/>
          </a:ln>
        </p:spPr>
      </p:pic>
      <p:sp>
        <p:nvSpPr>
          <p:cNvPr id="1107" name="Google Shape;1107;p44"/>
          <p:cNvSpPr txBox="1"/>
          <p:nvPr/>
        </p:nvSpPr>
        <p:spPr>
          <a:xfrm>
            <a:off x="6826663" y="25633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Fire</a:t>
            </a:r>
            <a:endParaRPr>
              <a:solidFill>
                <a:srgbClr val="F2F2F2"/>
              </a:solidFill>
              <a:latin typeface="Maven Pro"/>
              <a:ea typeface="Maven Pro"/>
              <a:cs typeface="Maven Pro"/>
              <a:sym typeface="Maven Pro"/>
            </a:endParaRPr>
          </a:p>
        </p:txBody>
      </p:sp>
      <p:sp>
        <p:nvSpPr>
          <p:cNvPr id="1108" name="Google Shape;1108;p44"/>
          <p:cNvSpPr txBox="1"/>
          <p:nvPr/>
        </p:nvSpPr>
        <p:spPr>
          <a:xfrm>
            <a:off x="6750463" y="4392100"/>
            <a:ext cx="1793400" cy="3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2F2F2"/>
                </a:solidFill>
                <a:latin typeface="Maven Pro"/>
                <a:ea typeface="Maven Pro"/>
                <a:cs typeface="Maven Pro"/>
                <a:sym typeface="Maven Pro"/>
              </a:rPr>
              <a:t>Ground</a:t>
            </a:r>
            <a:endParaRPr>
              <a:solidFill>
                <a:srgbClr val="F2F2F2"/>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4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StyleGAN</a:t>
            </a:r>
            <a:endParaRPr/>
          </a:p>
        </p:txBody>
      </p:sp>
      <p:pic>
        <p:nvPicPr>
          <p:cNvPr id="1114" name="Google Shape;1114;p45"/>
          <p:cNvPicPr preferRelativeResize="0"/>
          <p:nvPr/>
        </p:nvPicPr>
        <p:blipFill>
          <a:blip r:embed="rId3">
            <a:alphaModFix/>
          </a:blip>
          <a:stretch>
            <a:fillRect/>
          </a:stretch>
        </p:blipFill>
        <p:spPr>
          <a:xfrm>
            <a:off x="368000" y="951013"/>
            <a:ext cx="3276600" cy="3743325"/>
          </a:xfrm>
          <a:prstGeom prst="rect">
            <a:avLst/>
          </a:prstGeom>
          <a:noFill/>
          <a:ln>
            <a:noFill/>
          </a:ln>
        </p:spPr>
      </p:pic>
      <p:sp>
        <p:nvSpPr>
          <p:cNvPr id="1115" name="Google Shape;1115;p45"/>
          <p:cNvSpPr txBox="1"/>
          <p:nvPr>
            <p:ph idx="1" type="body"/>
          </p:nvPr>
        </p:nvSpPr>
        <p:spPr>
          <a:xfrm>
            <a:off x="4236998" y="1173054"/>
            <a:ext cx="4490700" cy="37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We use stock implementation of StyleGAN2-ada to learn on our dataset. (Not StyleGAN3 for pragmatic reasons)</a:t>
            </a:r>
            <a:endParaRPr sz="18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Nerdy Details about stylegan in general</a:t>
            </a:r>
            <a:endParaRPr>
              <a:solidFill>
                <a:schemeClr val="lt1"/>
              </a:solidFill>
            </a:endParaRPr>
          </a:p>
          <a:p>
            <a:pPr indent="-317500" lvl="0" marL="457200" rtl="0" algn="l">
              <a:spcBef>
                <a:spcPts val="0"/>
              </a:spcBef>
              <a:spcAft>
                <a:spcPts val="0"/>
              </a:spcAft>
              <a:buSzPts val="1400"/>
              <a:buChar char="-"/>
            </a:pPr>
            <a:r>
              <a:rPr lang="en" sz="1400"/>
              <a:t>Builds on ProGAN (Discriminator Identical); adds </a:t>
            </a:r>
            <a:r>
              <a:rPr i="1" lang="en" sz="1400"/>
              <a:t>style-based</a:t>
            </a:r>
            <a:r>
              <a:rPr lang="en" sz="1400"/>
              <a:t> generator. </a:t>
            </a:r>
            <a:endParaRPr sz="1400"/>
          </a:p>
          <a:p>
            <a:pPr indent="-317500" lvl="0" marL="457200" rtl="0" algn="l">
              <a:spcBef>
                <a:spcPts val="0"/>
              </a:spcBef>
              <a:spcAft>
                <a:spcPts val="0"/>
              </a:spcAft>
              <a:buSzPts val="1400"/>
              <a:buChar char="-"/>
            </a:pPr>
            <a:r>
              <a:rPr lang="en" sz="1400"/>
              <a:t>Intention to automatically learn, unsupervised separation of high-level attributes (e.g., pose and identity when trained on human faces)</a:t>
            </a:r>
            <a:endParaRPr sz="1400"/>
          </a:p>
          <a:p>
            <a:pPr indent="-317500" lvl="0" marL="457200" rtl="0" algn="l">
              <a:spcBef>
                <a:spcPts val="0"/>
              </a:spcBef>
              <a:spcAft>
                <a:spcPts val="0"/>
              </a:spcAft>
              <a:buSzPts val="1400"/>
              <a:buFont typeface="Maven Pro"/>
              <a:buChar char="-"/>
            </a:pPr>
            <a:r>
              <a:rPr lang="en" sz="1400"/>
              <a:t>Injects style vectors into network at different points </a:t>
            </a:r>
            <a:endParaRPr sz="1400"/>
          </a:p>
          <a:p>
            <a:pPr indent="-311150" lvl="0" marL="457200" rtl="0" algn="l">
              <a:spcBef>
                <a:spcPts val="0"/>
              </a:spcBef>
              <a:spcAft>
                <a:spcPts val="0"/>
              </a:spcAft>
              <a:buSzPts val="1300"/>
              <a:buChar char="-"/>
            </a:pPr>
            <a:r>
              <a:rPr lang="en" sz="1400"/>
              <a:t>New normalization function and pipeline ensures that style vectors only affect features at particular layer </a:t>
            </a:r>
            <a:endParaRPr sz="1400"/>
          </a:p>
          <a:p>
            <a:pPr indent="-311150" lvl="0" marL="457200" rtl="0" algn="l">
              <a:spcBef>
                <a:spcPts val="0"/>
              </a:spcBef>
              <a:spcAft>
                <a:spcPts val="0"/>
              </a:spcAft>
              <a:buSzPts val="1300"/>
              <a:buChar char="-"/>
            </a:pPr>
            <a:r>
              <a:rPr lang="en" sz="1400"/>
              <a:t>Results are (supposed to be) more disentangled</a:t>
            </a:r>
            <a:endParaRPr sz="14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4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StyleGan - </a:t>
            </a:r>
            <a:r>
              <a:rPr lang="en"/>
              <a:t>Output</a:t>
            </a:r>
            <a:endParaRPr/>
          </a:p>
        </p:txBody>
      </p:sp>
      <p:sp>
        <p:nvSpPr>
          <p:cNvPr id="1121" name="Google Shape;1121;p46"/>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2" name="Google Shape;1122;p46"/>
          <p:cNvPicPr preferRelativeResize="0"/>
          <p:nvPr/>
        </p:nvPicPr>
        <p:blipFill>
          <a:blip r:embed="rId3">
            <a:alphaModFix/>
          </a:blip>
          <a:stretch>
            <a:fillRect/>
          </a:stretch>
        </p:blipFill>
        <p:spPr>
          <a:xfrm>
            <a:off x="717425" y="1310350"/>
            <a:ext cx="3216225" cy="3091449"/>
          </a:xfrm>
          <a:prstGeom prst="rect">
            <a:avLst/>
          </a:prstGeom>
          <a:noFill/>
          <a:ln>
            <a:noFill/>
          </a:ln>
        </p:spPr>
      </p:pic>
      <p:pic>
        <p:nvPicPr>
          <p:cNvPr id="1123" name="Google Shape;1123;p46"/>
          <p:cNvPicPr preferRelativeResize="0"/>
          <p:nvPr/>
        </p:nvPicPr>
        <p:blipFill>
          <a:blip r:embed="rId4">
            <a:alphaModFix/>
          </a:blip>
          <a:stretch>
            <a:fillRect/>
          </a:stretch>
        </p:blipFill>
        <p:spPr>
          <a:xfrm>
            <a:off x="4981975" y="1310338"/>
            <a:ext cx="2944474" cy="2944474"/>
          </a:xfrm>
          <a:prstGeom prst="rect">
            <a:avLst/>
          </a:prstGeom>
          <a:noFill/>
          <a:ln>
            <a:noFill/>
          </a:ln>
        </p:spPr>
      </p:pic>
      <p:sp>
        <p:nvSpPr>
          <p:cNvPr id="1124" name="Google Shape;1124;p46"/>
          <p:cNvSpPr txBox="1"/>
          <p:nvPr/>
        </p:nvSpPr>
        <p:spPr>
          <a:xfrm>
            <a:off x="1426288" y="879750"/>
            <a:ext cx="179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After 2.5 hours</a:t>
            </a:r>
            <a:endParaRPr>
              <a:solidFill>
                <a:schemeClr val="lt1"/>
              </a:solidFill>
              <a:latin typeface="Maven Pro"/>
              <a:ea typeface="Maven Pro"/>
              <a:cs typeface="Maven Pro"/>
              <a:sym typeface="Maven Pro"/>
            </a:endParaRPr>
          </a:p>
        </p:txBody>
      </p:sp>
      <p:sp>
        <p:nvSpPr>
          <p:cNvPr id="1125" name="Google Shape;1125;p46"/>
          <p:cNvSpPr txBox="1"/>
          <p:nvPr/>
        </p:nvSpPr>
        <p:spPr>
          <a:xfrm>
            <a:off x="5247167" y="879750"/>
            <a:ext cx="241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After </a:t>
            </a:r>
            <a:r>
              <a:rPr lang="en">
                <a:solidFill>
                  <a:schemeClr val="lt1"/>
                </a:solidFill>
                <a:latin typeface="Maven Pro"/>
                <a:ea typeface="Maven Pro"/>
                <a:cs typeface="Maven Pro"/>
                <a:sym typeface="Maven Pro"/>
              </a:rPr>
              <a:t>(probably)</a:t>
            </a:r>
            <a:r>
              <a:rPr lang="en">
                <a:solidFill>
                  <a:schemeClr val="lt1"/>
                </a:solidFill>
                <a:latin typeface="Maven Pro"/>
                <a:ea typeface="Maven Pro"/>
                <a:cs typeface="Maven Pro"/>
                <a:sym typeface="Maven Pro"/>
              </a:rPr>
              <a:t> 12 hours</a:t>
            </a:r>
            <a:endParaRPr>
              <a:solidFill>
                <a:schemeClr val="lt1"/>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7"/>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Latent Space in the StyleGAN</a:t>
            </a:r>
            <a:endParaRPr/>
          </a:p>
        </p:txBody>
      </p:sp>
      <p:sp>
        <p:nvSpPr>
          <p:cNvPr id="1131" name="Google Shape;1131;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2" name="Google Shape;1132;p47"/>
          <p:cNvSpPr txBox="1"/>
          <p:nvPr>
            <p:ph idx="1" type="body"/>
          </p:nvPr>
        </p:nvSpPr>
        <p:spPr>
          <a:xfrm>
            <a:off x="5772300" y="1203750"/>
            <a:ext cx="2654100" cy="3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Colab</a:t>
            </a:r>
            <a:endParaRPr sz="2400"/>
          </a:p>
          <a:p>
            <a:pPr indent="0" lvl="0" marL="0" rtl="0" algn="ctr">
              <a:spcBef>
                <a:spcPts val="0"/>
              </a:spcBef>
              <a:spcAft>
                <a:spcPts val="0"/>
              </a:spcAft>
              <a:buNone/>
            </a:pPr>
            <a:r>
              <a:rPr lang="en" sz="1400" u="sng">
                <a:solidFill>
                  <a:schemeClr val="hlink"/>
                </a:solidFill>
                <a:latin typeface="Arial"/>
                <a:ea typeface="Arial"/>
                <a:cs typeface="Arial"/>
                <a:sym typeface="Arial"/>
                <a:hlinkClick r:id="rId3"/>
              </a:rPr>
              <a:t>https://colab.research.google.com/drive/1A5EMTFezPs6eTBJKBBh9MMH2pw06EBtZ?usp=sharing</a:t>
            </a:r>
            <a:endParaRPr sz="1400">
              <a:solidFill>
                <a:schemeClr val="accent4"/>
              </a:solidFill>
              <a:latin typeface="Arial"/>
              <a:ea typeface="Arial"/>
              <a:cs typeface="Arial"/>
              <a:sym typeface="Arial"/>
            </a:endParaRPr>
          </a:p>
          <a:p>
            <a:pPr indent="0" lvl="0" marL="0" rtl="0" algn="l">
              <a:spcBef>
                <a:spcPts val="0"/>
              </a:spcBef>
              <a:spcAft>
                <a:spcPts val="0"/>
              </a:spcAft>
              <a:buClr>
                <a:schemeClr val="accent4"/>
              </a:buClr>
              <a:buSzPts val="1100"/>
              <a:buFont typeface="Arial"/>
              <a:buNone/>
            </a:pPr>
            <a:r>
              <a:t/>
            </a:r>
            <a:endParaRPr sz="1400">
              <a:solidFill>
                <a:schemeClr val="accent4"/>
              </a:solidFill>
              <a:latin typeface="Arial"/>
              <a:ea typeface="Arial"/>
              <a:cs typeface="Arial"/>
              <a:sym typeface="Arial"/>
            </a:endParaRPr>
          </a:p>
          <a:p>
            <a:pPr indent="0" lvl="0" marL="0" rtl="0" algn="l">
              <a:spcBef>
                <a:spcPts val="0"/>
              </a:spcBef>
              <a:spcAft>
                <a:spcPts val="0"/>
              </a:spcAft>
              <a:buNone/>
            </a:pPr>
            <a:r>
              <a:t/>
            </a:r>
            <a:endParaRPr/>
          </a:p>
        </p:txBody>
      </p:sp>
      <p:pic>
        <p:nvPicPr>
          <p:cNvPr id="1133" name="Google Shape;1133;p47"/>
          <p:cNvPicPr preferRelativeResize="0"/>
          <p:nvPr/>
        </p:nvPicPr>
        <p:blipFill>
          <a:blip r:embed="rId4">
            <a:alphaModFix/>
          </a:blip>
          <a:stretch>
            <a:fillRect/>
          </a:stretch>
        </p:blipFill>
        <p:spPr>
          <a:xfrm>
            <a:off x="147800" y="1852050"/>
            <a:ext cx="2103275" cy="2103275"/>
          </a:xfrm>
          <a:prstGeom prst="rect">
            <a:avLst/>
          </a:prstGeom>
          <a:noFill/>
          <a:ln>
            <a:noFill/>
          </a:ln>
        </p:spPr>
      </p:pic>
      <p:pic>
        <p:nvPicPr>
          <p:cNvPr id="1134" name="Google Shape;1134;p47"/>
          <p:cNvPicPr preferRelativeResize="0"/>
          <p:nvPr/>
        </p:nvPicPr>
        <p:blipFill>
          <a:blip r:embed="rId5">
            <a:alphaModFix/>
          </a:blip>
          <a:stretch>
            <a:fillRect/>
          </a:stretch>
        </p:blipFill>
        <p:spPr>
          <a:xfrm>
            <a:off x="2416050" y="1575375"/>
            <a:ext cx="2654100" cy="265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8" name="Shape 1138"/>
        <p:cNvGrpSpPr/>
        <p:nvPr/>
      </p:nvGrpSpPr>
      <p:grpSpPr>
        <a:xfrm>
          <a:off x="0" y="0"/>
          <a:ext cx="0" cy="0"/>
          <a:chOff x="0" y="0"/>
          <a:chExt cx="0" cy="0"/>
        </a:xfrm>
      </p:grpSpPr>
      <p:sp>
        <p:nvSpPr>
          <p:cNvPr id="1139" name="Google Shape;1139;p48"/>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140" name="Google Shape;1140;p48"/>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900"/>
              <a:t>Computational Resource Intensive</a:t>
            </a:r>
            <a:endParaRPr sz="1900"/>
          </a:p>
          <a:p>
            <a:pPr indent="-342900" lvl="0" marL="457200" rtl="0" algn="l">
              <a:spcBef>
                <a:spcPts val="0"/>
              </a:spcBef>
              <a:spcAft>
                <a:spcPts val="0"/>
              </a:spcAft>
              <a:buSzPts val="1800"/>
              <a:buChar char="●"/>
            </a:pPr>
            <a:r>
              <a:rPr lang="en" sz="1900"/>
              <a:t>Convergence of output</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Potential Future Works</a:t>
            </a:r>
            <a:endParaRPr/>
          </a:p>
        </p:txBody>
      </p:sp>
      <p:sp>
        <p:nvSpPr>
          <p:cNvPr id="1146" name="Google Shape;1146;p49"/>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SzPts val="1500"/>
              <a:buChar char="●"/>
            </a:pPr>
            <a:r>
              <a:rPr lang="en" sz="1600"/>
              <a:t>Play with hyperparameters more and train for longer to (possibly) generate better results</a:t>
            </a:r>
            <a:endParaRPr sz="1600"/>
          </a:p>
          <a:p>
            <a:pPr indent="-323850" lvl="0" marL="457200" rtl="0" algn="l">
              <a:lnSpc>
                <a:spcPct val="200000"/>
              </a:lnSpc>
              <a:spcBef>
                <a:spcPts val="0"/>
              </a:spcBef>
              <a:spcAft>
                <a:spcPts val="0"/>
              </a:spcAft>
              <a:buSzPts val="1500"/>
              <a:buChar char="●"/>
            </a:pPr>
            <a:r>
              <a:rPr lang="en" sz="1600"/>
              <a:t>Classify data by pokemon and not just types and egg groups</a:t>
            </a:r>
            <a:endParaRPr sz="1600"/>
          </a:p>
          <a:p>
            <a:pPr indent="-323850" lvl="0" marL="457200" rtl="0" algn="l">
              <a:lnSpc>
                <a:spcPct val="200000"/>
              </a:lnSpc>
              <a:spcBef>
                <a:spcPts val="0"/>
              </a:spcBef>
              <a:spcAft>
                <a:spcPts val="0"/>
              </a:spcAft>
              <a:buSzPts val="1500"/>
              <a:buChar char="●"/>
            </a:pPr>
            <a:r>
              <a:rPr lang="en" sz="1600"/>
              <a:t>Combine a CGAN and StyleGan</a:t>
            </a:r>
            <a:endParaRPr sz="1600"/>
          </a:p>
        </p:txBody>
      </p:sp>
      <p:pic>
        <p:nvPicPr>
          <p:cNvPr id="1147" name="Google Shape;1147;p49"/>
          <p:cNvPicPr preferRelativeResize="0"/>
          <p:nvPr/>
        </p:nvPicPr>
        <p:blipFill>
          <a:blip r:embed="rId3">
            <a:alphaModFix/>
          </a:blip>
          <a:stretch>
            <a:fillRect/>
          </a:stretch>
        </p:blipFill>
        <p:spPr>
          <a:xfrm>
            <a:off x="7061373" y="2914099"/>
            <a:ext cx="1454302" cy="172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50"/>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153" name="Google Shape;1153;p50"/>
          <p:cNvSpPr txBox="1"/>
          <p:nvPr>
            <p:ph idx="2" type="title"/>
          </p:nvPr>
        </p:nvSpPr>
        <p:spPr>
          <a:xfrm>
            <a:off x="2252450" y="1501025"/>
            <a:ext cx="6174300" cy="98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600"/>
              <a:t>Thanks</a:t>
            </a:r>
            <a:endParaRPr sz="5600"/>
          </a:p>
        </p:txBody>
      </p:sp>
      <p:sp>
        <p:nvSpPr>
          <p:cNvPr id="1154" name="Google Shape;1154;p50"/>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3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Pokemon</a:t>
            </a:r>
            <a:endParaRPr/>
          </a:p>
        </p:txBody>
      </p:sp>
      <p:sp>
        <p:nvSpPr>
          <p:cNvPr id="980" name="Google Shape;980;p3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34"/>
          <p:cNvPicPr preferRelativeResize="0"/>
          <p:nvPr/>
        </p:nvPicPr>
        <p:blipFill>
          <a:blip r:embed="rId3">
            <a:alphaModFix/>
          </a:blip>
          <a:stretch>
            <a:fillRect/>
          </a:stretch>
        </p:blipFill>
        <p:spPr>
          <a:xfrm>
            <a:off x="-247950" y="-1917550"/>
            <a:ext cx="1993200" cy="1993200"/>
          </a:xfrm>
          <a:prstGeom prst="rect">
            <a:avLst/>
          </a:prstGeom>
          <a:noFill/>
          <a:ln>
            <a:noFill/>
          </a:ln>
        </p:spPr>
      </p:pic>
      <p:pic>
        <p:nvPicPr>
          <p:cNvPr id="982" name="Google Shape;982;p34"/>
          <p:cNvPicPr preferRelativeResize="0"/>
          <p:nvPr/>
        </p:nvPicPr>
        <p:blipFill>
          <a:blip r:embed="rId4">
            <a:alphaModFix/>
          </a:blip>
          <a:stretch>
            <a:fillRect/>
          </a:stretch>
        </p:blipFill>
        <p:spPr>
          <a:xfrm>
            <a:off x="1745250" y="-1879800"/>
            <a:ext cx="2089200" cy="2089200"/>
          </a:xfrm>
          <a:prstGeom prst="rect">
            <a:avLst/>
          </a:prstGeom>
          <a:noFill/>
          <a:ln>
            <a:noFill/>
          </a:ln>
        </p:spPr>
      </p:pic>
      <p:pic>
        <p:nvPicPr>
          <p:cNvPr id="983" name="Google Shape;983;p34"/>
          <p:cNvPicPr preferRelativeResize="0"/>
          <p:nvPr/>
        </p:nvPicPr>
        <p:blipFill>
          <a:blip r:embed="rId5">
            <a:alphaModFix/>
          </a:blip>
          <a:stretch>
            <a:fillRect/>
          </a:stretch>
        </p:blipFill>
        <p:spPr>
          <a:xfrm>
            <a:off x="7383300" y="-2279050"/>
            <a:ext cx="2234700" cy="2234700"/>
          </a:xfrm>
          <a:prstGeom prst="rect">
            <a:avLst/>
          </a:prstGeom>
          <a:noFill/>
          <a:ln>
            <a:noFill/>
          </a:ln>
        </p:spPr>
      </p:pic>
      <p:pic>
        <p:nvPicPr>
          <p:cNvPr id="984" name="Google Shape;984;p34"/>
          <p:cNvPicPr preferRelativeResize="0"/>
          <p:nvPr/>
        </p:nvPicPr>
        <p:blipFill>
          <a:blip r:embed="rId6">
            <a:alphaModFix/>
          </a:blip>
          <a:stretch>
            <a:fillRect/>
          </a:stretch>
        </p:blipFill>
        <p:spPr>
          <a:xfrm>
            <a:off x="3747575" y="-1797550"/>
            <a:ext cx="1753200" cy="1753200"/>
          </a:xfrm>
          <a:prstGeom prst="rect">
            <a:avLst/>
          </a:prstGeom>
          <a:noFill/>
          <a:ln>
            <a:noFill/>
          </a:ln>
        </p:spPr>
      </p:pic>
      <p:pic>
        <p:nvPicPr>
          <p:cNvPr id="985" name="Google Shape;985;p34"/>
          <p:cNvPicPr preferRelativeResize="0"/>
          <p:nvPr/>
        </p:nvPicPr>
        <p:blipFill>
          <a:blip r:embed="rId7">
            <a:alphaModFix/>
          </a:blip>
          <a:stretch>
            <a:fillRect/>
          </a:stretch>
        </p:blipFill>
        <p:spPr>
          <a:xfrm>
            <a:off x="5500775" y="-1797550"/>
            <a:ext cx="1753200" cy="1753200"/>
          </a:xfrm>
          <a:prstGeom prst="rect">
            <a:avLst/>
          </a:prstGeom>
          <a:noFill/>
          <a:ln>
            <a:noFill/>
          </a:ln>
        </p:spPr>
      </p:pic>
      <p:pic>
        <p:nvPicPr>
          <p:cNvPr id="986" name="Google Shape;986;p34"/>
          <p:cNvPicPr preferRelativeResize="0"/>
          <p:nvPr/>
        </p:nvPicPr>
        <p:blipFill>
          <a:blip r:embed="rId8">
            <a:alphaModFix/>
          </a:blip>
          <a:stretch>
            <a:fillRect/>
          </a:stretch>
        </p:blipFill>
        <p:spPr>
          <a:xfrm>
            <a:off x="981925" y="1393925"/>
            <a:ext cx="1116850" cy="1444200"/>
          </a:xfrm>
          <a:prstGeom prst="rect">
            <a:avLst/>
          </a:prstGeom>
          <a:noFill/>
          <a:ln>
            <a:noFill/>
          </a:ln>
        </p:spPr>
      </p:pic>
      <p:pic>
        <p:nvPicPr>
          <p:cNvPr id="987" name="Google Shape;987;p34"/>
          <p:cNvPicPr preferRelativeResize="0"/>
          <p:nvPr/>
        </p:nvPicPr>
        <p:blipFill>
          <a:blip r:embed="rId9">
            <a:alphaModFix/>
          </a:blip>
          <a:stretch>
            <a:fillRect/>
          </a:stretch>
        </p:blipFill>
        <p:spPr>
          <a:xfrm>
            <a:off x="1994383" y="3033524"/>
            <a:ext cx="1753200" cy="1349809"/>
          </a:xfrm>
          <a:prstGeom prst="rect">
            <a:avLst/>
          </a:prstGeom>
          <a:noFill/>
          <a:ln>
            <a:noFill/>
          </a:ln>
        </p:spPr>
      </p:pic>
      <p:pic>
        <p:nvPicPr>
          <p:cNvPr id="988" name="Google Shape;988;p34"/>
          <p:cNvPicPr preferRelativeResize="0"/>
          <p:nvPr/>
        </p:nvPicPr>
        <p:blipFill>
          <a:blip r:embed="rId10">
            <a:alphaModFix/>
          </a:blip>
          <a:stretch>
            <a:fillRect/>
          </a:stretch>
        </p:blipFill>
        <p:spPr>
          <a:xfrm>
            <a:off x="4089179" y="1747300"/>
            <a:ext cx="765325" cy="918375"/>
          </a:xfrm>
          <a:prstGeom prst="rect">
            <a:avLst/>
          </a:prstGeom>
          <a:noFill/>
          <a:ln>
            <a:noFill/>
          </a:ln>
        </p:spPr>
      </p:pic>
      <p:pic>
        <p:nvPicPr>
          <p:cNvPr id="989" name="Google Shape;989;p34"/>
          <p:cNvPicPr preferRelativeResize="0"/>
          <p:nvPr/>
        </p:nvPicPr>
        <p:blipFill>
          <a:blip r:embed="rId11">
            <a:alphaModFix/>
          </a:blip>
          <a:stretch>
            <a:fillRect/>
          </a:stretch>
        </p:blipFill>
        <p:spPr>
          <a:xfrm>
            <a:off x="5360700" y="3259525"/>
            <a:ext cx="1208675" cy="1123800"/>
          </a:xfrm>
          <a:prstGeom prst="rect">
            <a:avLst/>
          </a:prstGeom>
          <a:noFill/>
          <a:ln>
            <a:noFill/>
          </a:ln>
        </p:spPr>
      </p:pic>
      <p:pic>
        <p:nvPicPr>
          <p:cNvPr id="990" name="Google Shape;990;p34"/>
          <p:cNvPicPr preferRelativeResize="0"/>
          <p:nvPr/>
        </p:nvPicPr>
        <p:blipFill>
          <a:blip r:embed="rId12">
            <a:alphaModFix/>
          </a:blip>
          <a:stretch>
            <a:fillRect/>
          </a:stretch>
        </p:blipFill>
        <p:spPr>
          <a:xfrm>
            <a:off x="6183951" y="1257599"/>
            <a:ext cx="1529982" cy="144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Pokemon Categories</a:t>
            </a:r>
            <a:endParaRPr/>
          </a:p>
        </p:txBody>
      </p:sp>
      <p:pic>
        <p:nvPicPr>
          <p:cNvPr id="996" name="Google Shape;996;p35"/>
          <p:cNvPicPr preferRelativeResize="0"/>
          <p:nvPr/>
        </p:nvPicPr>
        <p:blipFill>
          <a:blip r:embed="rId3">
            <a:alphaModFix/>
          </a:blip>
          <a:stretch>
            <a:fillRect/>
          </a:stretch>
        </p:blipFill>
        <p:spPr>
          <a:xfrm>
            <a:off x="72225" y="1213113"/>
            <a:ext cx="4678201" cy="2717276"/>
          </a:xfrm>
          <a:prstGeom prst="rect">
            <a:avLst/>
          </a:prstGeom>
          <a:noFill/>
          <a:ln>
            <a:noFill/>
          </a:ln>
        </p:spPr>
      </p:pic>
      <p:pic>
        <p:nvPicPr>
          <p:cNvPr id="997" name="Google Shape;997;p35"/>
          <p:cNvPicPr preferRelativeResize="0"/>
          <p:nvPr/>
        </p:nvPicPr>
        <p:blipFill>
          <a:blip r:embed="rId4">
            <a:alphaModFix/>
          </a:blip>
          <a:stretch>
            <a:fillRect/>
          </a:stretch>
        </p:blipFill>
        <p:spPr>
          <a:xfrm>
            <a:off x="4902826" y="1025625"/>
            <a:ext cx="4088774" cy="34268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36"/>
          <p:cNvSpPr/>
          <p:nvPr/>
        </p:nvSpPr>
        <p:spPr>
          <a:xfrm>
            <a:off x="4711050" y="1146975"/>
            <a:ext cx="4380900" cy="35379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03" name="Google Shape;1003;p36"/>
          <p:cNvSpPr/>
          <p:nvPr/>
        </p:nvSpPr>
        <p:spPr>
          <a:xfrm>
            <a:off x="62850" y="2978550"/>
            <a:ext cx="4901700" cy="17064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04" name="Google Shape;1004;p36"/>
          <p:cNvSpPr/>
          <p:nvPr/>
        </p:nvSpPr>
        <p:spPr>
          <a:xfrm>
            <a:off x="55625" y="1146975"/>
            <a:ext cx="4655400" cy="1831500"/>
          </a:xfrm>
          <a:prstGeom prst="rect">
            <a:avLst/>
          </a:prstGeom>
          <a:solidFill>
            <a:srgbClr val="A4BD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05" name="Google Shape;1005;p3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Infinite Fusion</a:t>
            </a:r>
            <a:endParaRPr/>
          </a:p>
        </p:txBody>
      </p:sp>
      <p:pic>
        <p:nvPicPr>
          <p:cNvPr id="1006" name="Google Shape;1006;p36"/>
          <p:cNvPicPr preferRelativeResize="0"/>
          <p:nvPr/>
        </p:nvPicPr>
        <p:blipFill>
          <a:blip r:embed="rId3">
            <a:alphaModFix/>
          </a:blip>
          <a:stretch>
            <a:fillRect/>
          </a:stretch>
        </p:blipFill>
        <p:spPr>
          <a:xfrm>
            <a:off x="3389375" y="1439800"/>
            <a:ext cx="1250550" cy="1250550"/>
          </a:xfrm>
          <a:prstGeom prst="rect">
            <a:avLst/>
          </a:prstGeom>
          <a:noFill/>
          <a:ln>
            <a:noFill/>
          </a:ln>
        </p:spPr>
      </p:pic>
      <p:pic>
        <p:nvPicPr>
          <p:cNvPr id="1007" name="Google Shape;1007;p36"/>
          <p:cNvPicPr preferRelativeResize="0"/>
          <p:nvPr/>
        </p:nvPicPr>
        <p:blipFill>
          <a:blip r:embed="rId4">
            <a:alphaModFix/>
          </a:blip>
          <a:stretch>
            <a:fillRect/>
          </a:stretch>
        </p:blipFill>
        <p:spPr>
          <a:xfrm>
            <a:off x="1445725" y="1325727"/>
            <a:ext cx="1320900" cy="1320900"/>
          </a:xfrm>
          <a:prstGeom prst="rect">
            <a:avLst/>
          </a:prstGeom>
          <a:noFill/>
          <a:ln>
            <a:noFill/>
          </a:ln>
        </p:spPr>
      </p:pic>
      <p:pic>
        <p:nvPicPr>
          <p:cNvPr id="1008" name="Google Shape;1008;p36"/>
          <p:cNvPicPr preferRelativeResize="0"/>
          <p:nvPr/>
        </p:nvPicPr>
        <p:blipFill>
          <a:blip r:embed="rId5">
            <a:alphaModFix/>
          </a:blip>
          <a:stretch>
            <a:fillRect/>
          </a:stretch>
        </p:blipFill>
        <p:spPr>
          <a:xfrm>
            <a:off x="-134125" y="1351250"/>
            <a:ext cx="1275050" cy="1275050"/>
          </a:xfrm>
          <a:prstGeom prst="rect">
            <a:avLst/>
          </a:prstGeom>
          <a:noFill/>
          <a:ln>
            <a:noFill/>
          </a:ln>
        </p:spPr>
      </p:pic>
      <p:pic>
        <p:nvPicPr>
          <p:cNvPr id="1009" name="Google Shape;1009;p36"/>
          <p:cNvPicPr preferRelativeResize="0"/>
          <p:nvPr/>
        </p:nvPicPr>
        <p:blipFill>
          <a:blip r:embed="rId6">
            <a:alphaModFix/>
          </a:blip>
          <a:stretch>
            <a:fillRect/>
          </a:stretch>
        </p:blipFill>
        <p:spPr>
          <a:xfrm>
            <a:off x="3612025" y="3159623"/>
            <a:ext cx="1480025" cy="1480052"/>
          </a:xfrm>
          <a:prstGeom prst="rect">
            <a:avLst/>
          </a:prstGeom>
          <a:noFill/>
          <a:ln>
            <a:noFill/>
          </a:ln>
        </p:spPr>
      </p:pic>
      <p:pic>
        <p:nvPicPr>
          <p:cNvPr id="1010" name="Google Shape;1010;p36"/>
          <p:cNvPicPr preferRelativeResize="0"/>
          <p:nvPr/>
        </p:nvPicPr>
        <p:blipFill>
          <a:blip r:embed="rId7">
            <a:alphaModFix/>
          </a:blip>
          <a:stretch>
            <a:fillRect/>
          </a:stretch>
        </p:blipFill>
        <p:spPr>
          <a:xfrm>
            <a:off x="1714450" y="3000688"/>
            <a:ext cx="1418650" cy="1418650"/>
          </a:xfrm>
          <a:prstGeom prst="rect">
            <a:avLst/>
          </a:prstGeom>
          <a:noFill/>
          <a:ln>
            <a:noFill/>
          </a:ln>
        </p:spPr>
      </p:pic>
      <p:pic>
        <p:nvPicPr>
          <p:cNvPr id="1011" name="Google Shape;1011;p36"/>
          <p:cNvPicPr preferRelativeResize="0"/>
          <p:nvPr/>
        </p:nvPicPr>
        <p:blipFill>
          <a:blip r:embed="rId8">
            <a:alphaModFix/>
          </a:blip>
          <a:stretch>
            <a:fillRect/>
          </a:stretch>
        </p:blipFill>
        <p:spPr>
          <a:xfrm>
            <a:off x="4225" y="2931100"/>
            <a:ext cx="1557825" cy="1557825"/>
          </a:xfrm>
          <a:prstGeom prst="rect">
            <a:avLst/>
          </a:prstGeom>
          <a:noFill/>
          <a:ln>
            <a:noFill/>
          </a:ln>
        </p:spPr>
      </p:pic>
      <p:pic>
        <p:nvPicPr>
          <p:cNvPr id="1012" name="Google Shape;1012;p36"/>
          <p:cNvPicPr preferRelativeResize="0"/>
          <p:nvPr/>
        </p:nvPicPr>
        <p:blipFill>
          <a:blip r:embed="rId9">
            <a:alphaModFix/>
          </a:blip>
          <a:stretch>
            <a:fillRect/>
          </a:stretch>
        </p:blipFill>
        <p:spPr>
          <a:xfrm>
            <a:off x="6202156" y="2905675"/>
            <a:ext cx="1671544" cy="1671575"/>
          </a:xfrm>
          <a:prstGeom prst="rect">
            <a:avLst/>
          </a:prstGeom>
          <a:noFill/>
          <a:ln>
            <a:noFill/>
          </a:ln>
        </p:spPr>
      </p:pic>
      <p:pic>
        <p:nvPicPr>
          <p:cNvPr id="1013" name="Google Shape;1013;p36"/>
          <p:cNvPicPr preferRelativeResize="0"/>
          <p:nvPr/>
        </p:nvPicPr>
        <p:blipFill>
          <a:blip r:embed="rId10">
            <a:alphaModFix/>
          </a:blip>
          <a:stretch>
            <a:fillRect/>
          </a:stretch>
        </p:blipFill>
        <p:spPr>
          <a:xfrm>
            <a:off x="946000" y="1706775"/>
            <a:ext cx="539850" cy="539850"/>
          </a:xfrm>
          <a:prstGeom prst="rect">
            <a:avLst/>
          </a:prstGeom>
          <a:noFill/>
          <a:ln>
            <a:noFill/>
          </a:ln>
        </p:spPr>
      </p:pic>
      <p:pic>
        <p:nvPicPr>
          <p:cNvPr id="1014" name="Google Shape;1014;p36"/>
          <p:cNvPicPr preferRelativeResize="0"/>
          <p:nvPr/>
        </p:nvPicPr>
        <p:blipFill>
          <a:blip r:embed="rId11">
            <a:alphaModFix/>
          </a:blip>
          <a:stretch>
            <a:fillRect/>
          </a:stretch>
        </p:blipFill>
        <p:spPr>
          <a:xfrm>
            <a:off x="6336504" y="1189900"/>
            <a:ext cx="1250553" cy="1153250"/>
          </a:xfrm>
          <a:prstGeom prst="rect">
            <a:avLst/>
          </a:prstGeom>
          <a:noFill/>
          <a:ln>
            <a:noFill/>
          </a:ln>
        </p:spPr>
      </p:pic>
      <p:pic>
        <p:nvPicPr>
          <p:cNvPr id="1015" name="Google Shape;1015;p36"/>
          <p:cNvPicPr preferRelativeResize="0"/>
          <p:nvPr/>
        </p:nvPicPr>
        <p:blipFill>
          <a:blip r:embed="rId12">
            <a:alphaModFix/>
          </a:blip>
          <a:stretch>
            <a:fillRect/>
          </a:stretch>
        </p:blipFill>
        <p:spPr>
          <a:xfrm>
            <a:off x="7968057" y="1306636"/>
            <a:ext cx="1123968" cy="1036514"/>
          </a:xfrm>
          <a:prstGeom prst="rect">
            <a:avLst/>
          </a:prstGeom>
          <a:noFill/>
          <a:ln>
            <a:noFill/>
          </a:ln>
        </p:spPr>
      </p:pic>
      <p:pic>
        <p:nvPicPr>
          <p:cNvPr id="1016" name="Google Shape;1016;p36"/>
          <p:cNvPicPr preferRelativeResize="0"/>
          <p:nvPr/>
        </p:nvPicPr>
        <p:blipFill>
          <a:blip r:embed="rId13">
            <a:alphaModFix/>
          </a:blip>
          <a:stretch>
            <a:fillRect/>
          </a:stretch>
        </p:blipFill>
        <p:spPr>
          <a:xfrm>
            <a:off x="4724985" y="1229838"/>
            <a:ext cx="1123968" cy="1036514"/>
          </a:xfrm>
          <a:prstGeom prst="rect">
            <a:avLst/>
          </a:prstGeom>
          <a:noFill/>
          <a:ln>
            <a:noFill/>
          </a:ln>
        </p:spPr>
      </p:pic>
      <p:pic>
        <p:nvPicPr>
          <p:cNvPr id="1017" name="Google Shape;1017;p36"/>
          <p:cNvPicPr preferRelativeResize="0"/>
          <p:nvPr/>
        </p:nvPicPr>
        <p:blipFill>
          <a:blip r:embed="rId10">
            <a:alphaModFix/>
          </a:blip>
          <a:stretch>
            <a:fillRect/>
          </a:stretch>
        </p:blipFill>
        <p:spPr>
          <a:xfrm>
            <a:off x="1327000" y="3459375"/>
            <a:ext cx="539850" cy="539850"/>
          </a:xfrm>
          <a:prstGeom prst="rect">
            <a:avLst/>
          </a:prstGeom>
          <a:noFill/>
          <a:ln>
            <a:noFill/>
          </a:ln>
        </p:spPr>
      </p:pic>
      <p:pic>
        <p:nvPicPr>
          <p:cNvPr id="1018" name="Google Shape;1018;p36"/>
          <p:cNvPicPr preferRelativeResize="0"/>
          <p:nvPr/>
        </p:nvPicPr>
        <p:blipFill>
          <a:blip r:embed="rId10">
            <a:alphaModFix/>
          </a:blip>
          <a:stretch>
            <a:fillRect/>
          </a:stretch>
        </p:blipFill>
        <p:spPr>
          <a:xfrm>
            <a:off x="5899000" y="1630575"/>
            <a:ext cx="539850" cy="539850"/>
          </a:xfrm>
          <a:prstGeom prst="rect">
            <a:avLst/>
          </a:prstGeom>
          <a:noFill/>
          <a:ln>
            <a:noFill/>
          </a:ln>
        </p:spPr>
      </p:pic>
      <p:pic>
        <p:nvPicPr>
          <p:cNvPr id="1019" name="Google Shape;1019;p36"/>
          <p:cNvPicPr preferRelativeResize="0"/>
          <p:nvPr/>
        </p:nvPicPr>
        <p:blipFill>
          <a:blip r:embed="rId10">
            <a:alphaModFix/>
          </a:blip>
          <a:stretch>
            <a:fillRect/>
          </a:stretch>
        </p:blipFill>
        <p:spPr>
          <a:xfrm>
            <a:off x="7423000" y="1706775"/>
            <a:ext cx="539850" cy="539850"/>
          </a:xfrm>
          <a:prstGeom prst="rect">
            <a:avLst/>
          </a:prstGeom>
          <a:noFill/>
          <a:ln>
            <a:noFill/>
          </a:ln>
        </p:spPr>
      </p:pic>
      <p:pic>
        <p:nvPicPr>
          <p:cNvPr id="1020" name="Google Shape;1020;p36"/>
          <p:cNvPicPr preferRelativeResize="0"/>
          <p:nvPr/>
        </p:nvPicPr>
        <p:blipFill>
          <a:blip r:embed="rId14">
            <a:alphaModFix/>
          </a:blip>
          <a:stretch>
            <a:fillRect/>
          </a:stretch>
        </p:blipFill>
        <p:spPr>
          <a:xfrm>
            <a:off x="3036675" y="3471538"/>
            <a:ext cx="539850" cy="539850"/>
          </a:xfrm>
          <a:prstGeom prst="rect">
            <a:avLst/>
          </a:prstGeom>
          <a:noFill/>
          <a:ln>
            <a:noFill/>
          </a:ln>
        </p:spPr>
      </p:pic>
      <p:pic>
        <p:nvPicPr>
          <p:cNvPr id="1021" name="Google Shape;1021;p36"/>
          <p:cNvPicPr preferRelativeResize="0"/>
          <p:nvPr/>
        </p:nvPicPr>
        <p:blipFill>
          <a:blip r:embed="rId14">
            <a:alphaModFix/>
          </a:blip>
          <a:stretch>
            <a:fillRect/>
          </a:stretch>
        </p:blipFill>
        <p:spPr>
          <a:xfrm>
            <a:off x="2808075" y="1795138"/>
            <a:ext cx="539850" cy="539850"/>
          </a:xfrm>
          <a:prstGeom prst="rect">
            <a:avLst/>
          </a:prstGeom>
          <a:noFill/>
          <a:ln>
            <a:noFill/>
          </a:ln>
        </p:spPr>
      </p:pic>
      <p:pic>
        <p:nvPicPr>
          <p:cNvPr id="1022" name="Google Shape;1022;p36"/>
          <p:cNvPicPr preferRelativeResize="0"/>
          <p:nvPr/>
        </p:nvPicPr>
        <p:blipFill>
          <a:blip r:embed="rId14">
            <a:alphaModFix/>
          </a:blip>
          <a:stretch>
            <a:fillRect/>
          </a:stretch>
        </p:blipFill>
        <p:spPr>
          <a:xfrm>
            <a:off x="6618075" y="2328538"/>
            <a:ext cx="539850" cy="53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7"/>
          <p:cNvSpPr/>
          <p:nvPr/>
        </p:nvSpPr>
        <p:spPr>
          <a:xfrm>
            <a:off x="2647025" y="1117213"/>
            <a:ext cx="3320700" cy="38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28" name="Google Shape;1028;p37"/>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Generative Adversarial Networks</a:t>
            </a:r>
            <a:endParaRPr/>
          </a:p>
        </p:txBody>
      </p:sp>
      <p:sp>
        <p:nvSpPr>
          <p:cNvPr id="1029" name="Google Shape;1029;p37"/>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37"/>
          <p:cNvPicPr preferRelativeResize="0"/>
          <p:nvPr/>
        </p:nvPicPr>
        <p:blipFill>
          <a:blip r:embed="rId3">
            <a:alphaModFix/>
          </a:blip>
          <a:stretch>
            <a:fillRect/>
          </a:stretch>
        </p:blipFill>
        <p:spPr>
          <a:xfrm>
            <a:off x="2659622" y="1122440"/>
            <a:ext cx="3274445" cy="3877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38"/>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Wasserstein</a:t>
            </a:r>
            <a:r>
              <a:rPr lang="en"/>
              <a:t> Gan</a:t>
            </a:r>
            <a:endParaRPr/>
          </a:p>
        </p:txBody>
      </p:sp>
      <p:sp>
        <p:nvSpPr>
          <p:cNvPr id="1036" name="Google Shape;1036;p38"/>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7" name="Google Shape;1037;p38"/>
          <p:cNvPicPr preferRelativeResize="0"/>
          <p:nvPr/>
        </p:nvPicPr>
        <p:blipFill>
          <a:blip r:embed="rId3">
            <a:alphaModFix/>
          </a:blip>
          <a:stretch>
            <a:fillRect/>
          </a:stretch>
        </p:blipFill>
        <p:spPr>
          <a:xfrm>
            <a:off x="163475" y="1036600"/>
            <a:ext cx="4579625" cy="3454801"/>
          </a:xfrm>
          <a:prstGeom prst="rect">
            <a:avLst/>
          </a:prstGeom>
          <a:noFill/>
          <a:ln>
            <a:noFill/>
          </a:ln>
        </p:spPr>
      </p:pic>
      <p:pic>
        <p:nvPicPr>
          <p:cNvPr id="1038" name="Google Shape;1038;p38"/>
          <p:cNvPicPr preferRelativeResize="0"/>
          <p:nvPr/>
        </p:nvPicPr>
        <p:blipFill>
          <a:blip r:embed="rId4">
            <a:alphaModFix/>
          </a:blip>
          <a:stretch>
            <a:fillRect/>
          </a:stretch>
        </p:blipFill>
        <p:spPr>
          <a:xfrm>
            <a:off x="5039025" y="1253250"/>
            <a:ext cx="3725275" cy="232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WGAN</a:t>
            </a:r>
            <a:endParaRPr/>
          </a:p>
        </p:txBody>
      </p:sp>
      <p:sp>
        <p:nvSpPr>
          <p:cNvPr id="1044" name="Google Shape;1044;p39"/>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39"/>
          <p:cNvPicPr preferRelativeResize="0"/>
          <p:nvPr/>
        </p:nvPicPr>
        <p:blipFill>
          <a:blip r:embed="rId3">
            <a:alphaModFix/>
          </a:blip>
          <a:stretch>
            <a:fillRect/>
          </a:stretch>
        </p:blipFill>
        <p:spPr>
          <a:xfrm>
            <a:off x="2163588" y="1163900"/>
            <a:ext cx="4816816" cy="620725"/>
          </a:xfrm>
          <a:prstGeom prst="rect">
            <a:avLst/>
          </a:prstGeom>
          <a:noFill/>
          <a:ln>
            <a:noFill/>
          </a:ln>
        </p:spPr>
      </p:pic>
      <p:pic>
        <p:nvPicPr>
          <p:cNvPr id="1046" name="Google Shape;1046;p39"/>
          <p:cNvPicPr preferRelativeResize="0"/>
          <p:nvPr/>
        </p:nvPicPr>
        <p:blipFill>
          <a:blip r:embed="rId4">
            <a:alphaModFix/>
          </a:blip>
          <a:stretch>
            <a:fillRect/>
          </a:stretch>
        </p:blipFill>
        <p:spPr>
          <a:xfrm>
            <a:off x="1473449" y="1830475"/>
            <a:ext cx="1910249" cy="2621649"/>
          </a:xfrm>
          <a:prstGeom prst="rect">
            <a:avLst/>
          </a:prstGeom>
          <a:noFill/>
          <a:ln>
            <a:noFill/>
          </a:ln>
        </p:spPr>
      </p:pic>
      <p:pic>
        <p:nvPicPr>
          <p:cNvPr id="1047" name="Google Shape;1047;p39"/>
          <p:cNvPicPr preferRelativeResize="0"/>
          <p:nvPr/>
        </p:nvPicPr>
        <p:blipFill>
          <a:blip r:embed="rId5">
            <a:alphaModFix/>
          </a:blip>
          <a:stretch>
            <a:fillRect/>
          </a:stretch>
        </p:blipFill>
        <p:spPr>
          <a:xfrm>
            <a:off x="5225875" y="1877125"/>
            <a:ext cx="2158275" cy="2528349"/>
          </a:xfrm>
          <a:prstGeom prst="rect">
            <a:avLst/>
          </a:prstGeom>
          <a:noFill/>
          <a:ln>
            <a:noFill/>
          </a:ln>
        </p:spPr>
      </p:pic>
      <p:sp>
        <p:nvSpPr>
          <p:cNvPr id="1048" name="Google Shape;1048;p39"/>
          <p:cNvSpPr txBox="1"/>
          <p:nvPr/>
        </p:nvSpPr>
        <p:spPr>
          <a:xfrm>
            <a:off x="1473450" y="4497975"/>
            <a:ext cx="2158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generator</a:t>
            </a:r>
            <a:endParaRPr>
              <a:solidFill>
                <a:schemeClr val="lt1"/>
              </a:solidFill>
              <a:latin typeface="Maven Pro"/>
              <a:ea typeface="Maven Pro"/>
              <a:cs typeface="Maven Pro"/>
              <a:sym typeface="Maven Pro"/>
            </a:endParaRPr>
          </a:p>
        </p:txBody>
      </p:sp>
      <p:sp>
        <p:nvSpPr>
          <p:cNvPr id="1049" name="Google Shape;1049;p39"/>
          <p:cNvSpPr txBox="1"/>
          <p:nvPr/>
        </p:nvSpPr>
        <p:spPr>
          <a:xfrm>
            <a:off x="5343838" y="4497975"/>
            <a:ext cx="2158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critic</a:t>
            </a:r>
            <a:endParaRPr>
              <a:solidFill>
                <a:schemeClr val="lt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4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WSGAN - Output</a:t>
            </a:r>
            <a:endParaRPr/>
          </a:p>
        </p:txBody>
      </p:sp>
      <p:sp>
        <p:nvSpPr>
          <p:cNvPr id="1055" name="Google Shape;1055;p40"/>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40"/>
          <p:cNvPicPr preferRelativeResize="0"/>
          <p:nvPr/>
        </p:nvPicPr>
        <p:blipFill rotWithShape="1">
          <a:blip r:embed="rId3">
            <a:alphaModFix/>
          </a:blip>
          <a:srcRect b="20090" l="10993" r="8406" t="20186"/>
          <a:stretch/>
        </p:blipFill>
        <p:spPr>
          <a:xfrm>
            <a:off x="886800" y="1480625"/>
            <a:ext cx="7370376" cy="819175"/>
          </a:xfrm>
          <a:prstGeom prst="rect">
            <a:avLst/>
          </a:prstGeom>
          <a:noFill/>
          <a:ln>
            <a:noFill/>
          </a:ln>
        </p:spPr>
      </p:pic>
      <p:pic>
        <p:nvPicPr>
          <p:cNvPr id="1057" name="Google Shape;1057;p40"/>
          <p:cNvPicPr preferRelativeResize="0"/>
          <p:nvPr/>
        </p:nvPicPr>
        <p:blipFill rotWithShape="1">
          <a:blip r:embed="rId4">
            <a:alphaModFix/>
          </a:blip>
          <a:srcRect b="19831" l="11270" r="8569" t="21978"/>
          <a:stretch/>
        </p:blipFill>
        <p:spPr>
          <a:xfrm>
            <a:off x="54200" y="2905875"/>
            <a:ext cx="9002100" cy="98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4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Conditional GAN</a:t>
            </a:r>
            <a:endParaRPr/>
          </a:p>
        </p:txBody>
      </p:sp>
      <p:sp>
        <p:nvSpPr>
          <p:cNvPr id="1063" name="Google Shape;1063;p41"/>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41"/>
          <p:cNvPicPr preferRelativeResize="0"/>
          <p:nvPr/>
        </p:nvPicPr>
        <p:blipFill>
          <a:blip r:embed="rId3">
            <a:alphaModFix/>
          </a:blip>
          <a:stretch>
            <a:fillRect/>
          </a:stretch>
        </p:blipFill>
        <p:spPr>
          <a:xfrm>
            <a:off x="579475" y="1342925"/>
            <a:ext cx="8089701" cy="292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